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5" r:id="rId5"/>
    <p:sldId id="266" r:id="rId6"/>
    <p:sldId id="271" r:id="rId7"/>
    <p:sldId id="267" r:id="rId8"/>
    <p:sldId id="268" r:id="rId9"/>
    <p:sldId id="269" r:id="rId10"/>
    <p:sldId id="270" r:id="rId11"/>
    <p:sldId id="272" r:id="rId12"/>
    <p:sldId id="278" r:id="rId13"/>
    <p:sldId id="281" r:id="rId14"/>
    <p:sldId id="279" r:id="rId15"/>
    <p:sldId id="285" r:id="rId16"/>
    <p:sldId id="280" r:id="rId17"/>
    <p:sldId id="282" r:id="rId18"/>
    <p:sldId id="283" r:id="rId19"/>
    <p:sldId id="273" r:id="rId20"/>
    <p:sldId id="274" r:id="rId21"/>
    <p:sldId id="287" r:id="rId22"/>
    <p:sldId id="277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9FE2FDD-70A2-400D-AD2B-64912E51D989}">
          <p14:sldIdLst>
            <p14:sldId id="256"/>
            <p14:sldId id="257"/>
            <p14:sldId id="263"/>
            <p14:sldId id="265"/>
            <p14:sldId id="266"/>
            <p14:sldId id="271"/>
            <p14:sldId id="267"/>
            <p14:sldId id="268"/>
            <p14:sldId id="269"/>
          </p14:sldIdLst>
        </p14:section>
        <p14:section name="미완성 부분(2.요구사항)" id="{189FBA5F-2A4A-4DD0-9761-70ABE02B4E01}">
          <p14:sldIdLst>
            <p14:sldId id="270"/>
            <p14:sldId id="272"/>
            <p14:sldId id="278"/>
            <p14:sldId id="281"/>
            <p14:sldId id="279"/>
            <p14:sldId id="285"/>
            <p14:sldId id="280"/>
            <p14:sldId id="282"/>
            <p14:sldId id="283"/>
            <p14:sldId id="273"/>
            <p14:sldId id="274"/>
            <p14:sldId id="287"/>
            <p14:sldId id="2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56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 진우" initials="이진" lastIdx="1" clrIdx="0">
    <p:extLst>
      <p:ext uri="{19B8F6BF-5375-455C-9EA6-DF929625EA0E}">
        <p15:presenceInfo xmlns:p15="http://schemas.microsoft.com/office/powerpoint/2012/main" userId="a371f288f40af63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B6AD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9ADE2A-9FEF-482B-ACDB-68044CF14A35}" v="94" dt="2020-04-30T10:02:05.126"/>
  </p1510:revLst>
</p1510:revInfo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33" autoAdjust="0"/>
    <p:restoredTop sz="94660"/>
  </p:normalViewPr>
  <p:slideViewPr>
    <p:cSldViewPr snapToGrid="0" showGuides="1">
      <p:cViewPr varScale="1">
        <p:scale>
          <a:sx n="61" d="100"/>
          <a:sy n="61" d="100"/>
        </p:scale>
        <p:origin x="148" y="56"/>
      </p:cViewPr>
      <p:guideLst>
        <p:guide orient="horz" pos="256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EE4A4D-A3D9-412E-813D-4FE7A121E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23CCBC-BE58-4E95-B587-C84B32DD69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8EC503-96F0-4C5C-8D9A-1798C886D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630E43-F165-429D-B442-39399317E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BB1EB1-511A-4550-80FF-A39528B2B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808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B2E7A7-DD4E-4382-BE51-EBF497C01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84613A-DFC0-4E8A-BDC4-AF6053728B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1B8AA9-70D4-47DE-A606-D4B7552CD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0AB99-A915-41A2-92C5-9B0E2C865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BC8175-5573-476D-9EC0-9C6BFFD07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904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D0F3EC8-3B44-4295-87A2-B97B32C68E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4790BD-5E94-4523-9DB1-0903B44277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1D5AA9-DE6F-480C-B907-3F110BFDC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4AA70F-5640-46B7-81EE-36A4946B7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A65598-D092-4218-886F-166D29105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000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D54839-14AA-4FD2-BD91-A02E2FA01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232728-96FC-4E43-9198-AB0DD5E3D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lnSpc>
                <a:spcPct val="150000"/>
              </a:lnSpc>
              <a:defRPr sz="2000"/>
            </a:lvl4pPr>
            <a:lvl5pPr>
              <a:defRPr sz="20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BB3FE-2561-4844-BEDB-15D96F96B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E52F2B-CD2F-41F7-AF1E-61525065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E9F0CC-FA15-4939-8F87-F0E1E9678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766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57DED-51BB-4EC2-B142-C0D3D92DA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8CF4EB-2741-4751-985A-D333FFEF1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476A52-7E19-4445-B266-4A5EADA5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CC15BB-B41D-45B4-866E-8A33FEFBE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B17769-CD6B-432C-AF9F-F1DECEB75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510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D5A0FA-BED1-4CA9-8AE5-128F56275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512525-2CDE-4FFA-BF34-DC77A16744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B01F9C-398E-46C6-9724-D3FD5C587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7CEBBA-5921-43BE-ACD6-98DA592F0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09E847-CB5E-411C-93BC-C404B2FD7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4DCF4F-272D-4E50-9644-36ED7228B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31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9F2DBB-DD68-4D08-BD04-BE993D2CB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FC52D5-4184-483C-8FE3-33EF520A8E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C580B3-AC55-4736-883D-AD5435E2AA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3830895-5EF2-4693-AD5B-35957725F9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2BCF0C5-12DF-4B82-B1B6-B9DCBD9988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2234A86-2CA1-411B-9ABE-234E1BF83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3D37DD-F6FC-446C-A6F2-6022828D9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6421D78-2B5D-484B-94C2-0DEA9FE9F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923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795E00-6EC8-4594-8502-10C337398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D8CB748-9346-4C89-86EA-416372BB8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5FB2B00-E54E-4D0D-ACE6-F4402E3D0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485F941-C6F4-4179-871C-333566152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59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D53BF49-545E-4760-A936-1A59D7527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B5ADD9C-2E5F-4621-B9A9-80BD3E3D1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651966-FDDF-4712-A348-0787D782D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09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F8B403-978C-43D9-8FB9-4FA9A57DB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31E238-DC4F-474F-9119-0A7E25EE7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1E8AB4-7B31-4BAB-98EF-3C709ABCB3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0E0989-130A-4AFC-88DB-38B023F36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AE6A74-A165-4568-96AE-0498DC4FC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55624E-FA9D-45AF-A0C2-95EEA201A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297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6552D2-7A3D-4F29-A07A-833E70438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706505E-C9CA-4F25-8242-102D4CBC5E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80113A-D6CD-4D1A-9003-28F2ACC47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0B081D-A61E-47F0-9A3A-49DD1551C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A944DA-86C7-4256-A057-5BDA3D17F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6877577-3A78-4F65-ADAD-43B23C16E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060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D7CE6E-FA01-407B-A81D-BF584A1C8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개발과제의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160375-1BEC-4B59-88F5-884C36659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dirty="0"/>
              <a:t>1.</a:t>
            </a:r>
            <a:endParaRPr lang="ko-KR" altLang="en-US" dirty="0"/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A2A816-9A73-433C-9EE3-18831FE733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0C673-3099-4BCA-960E-6B3CA8C535EB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58A425-D390-44F9-8791-A0130730D9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2AF363-66A7-4358-AB6B-2FF3F6D3CE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05663-630F-4FD6-946D-9C8919EEEB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7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44B43A-35F0-4C6B-A451-B3592681CA0F}"/>
              </a:ext>
            </a:extLst>
          </p:cNvPr>
          <p:cNvSpPr/>
          <p:nvPr/>
        </p:nvSpPr>
        <p:spPr>
          <a:xfrm>
            <a:off x="0" y="-42863"/>
            <a:ext cx="12192000" cy="6943725"/>
          </a:xfrm>
          <a:prstGeom prst="rect">
            <a:avLst/>
          </a:prstGeom>
          <a:solidFill>
            <a:schemeClr val="tx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Picture 2" descr="three men sitting while using laptops and watching man beside whiteboard">
            <a:extLst>
              <a:ext uri="{FF2B5EF4-FFF2-40B4-BE49-F238E27FC236}">
                <a16:creationId xmlns:a16="http://schemas.microsoft.com/office/drawing/2014/main" id="{A5C8C681-5F8E-4EAE-B899-D2B21A088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  <a14:imgEffect>
                      <a14:saturation sat="25000"/>
                    </a14:imgEffect>
                    <a14:imgEffect>
                      <a14:brightnessContrast contras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7715" y="-566571"/>
            <a:ext cx="9692831" cy="7563685"/>
          </a:xfrm>
          <a:prstGeom prst="rect">
            <a:avLst/>
          </a:prstGeom>
          <a:noFill/>
          <a:effectLst>
            <a:softEdge rad="12700"/>
          </a:effec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82D17BD-6FD2-4367-BBBD-78BAD15A3D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3709" y="2572446"/>
            <a:ext cx="6458225" cy="1847154"/>
          </a:xfrm>
          <a:solidFill>
            <a:schemeClr val="tx1">
              <a:alpha val="10000"/>
            </a:schemeClr>
          </a:solidFill>
          <a:effectLst>
            <a:glow>
              <a:schemeClr val="accent1"/>
            </a:glow>
            <a:softEdge rad="50800"/>
          </a:effectLst>
        </p:spPr>
        <p:txBody>
          <a:bodyPr anchor="ctr" anchorCtr="0">
            <a:normAutofit fontScale="90000"/>
          </a:bodyPr>
          <a:lstStyle/>
          <a:p>
            <a:r>
              <a:rPr lang="ko-KR" altLang="en-US" dirty="0">
                <a:ln cap="rnd" cmpd="thickThin">
                  <a:solidFill>
                    <a:schemeClr val="accent1">
                      <a:shade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>
                  <a:outerShdw blurRad="127000" dist="38100" dir="6000000" sx="102000" sy="102000" algn="ctr" rotWithShape="0">
                    <a:schemeClr val="tx2">
                      <a:lumMod val="20000"/>
                      <a:lumOff val="80000"/>
                      <a:alpha val="45000"/>
                    </a:schemeClr>
                  </a:outerShdw>
                </a:effectLst>
                <a:latin typeface="HY견명조" panose="02030600000101010101" pitchFamily="18" charset="-127"/>
                <a:ea typeface="문체부 바탕체" panose="02030609000101010101" pitchFamily="17" charset="-127"/>
              </a:rPr>
              <a:t>개발 과제 계획 및 </a:t>
            </a:r>
            <a:br>
              <a:rPr lang="en-US" altLang="ko-KR" dirty="0">
                <a:ln cap="rnd" cmpd="thickThin">
                  <a:solidFill>
                    <a:schemeClr val="accent1">
                      <a:shade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>
                  <a:outerShdw blurRad="127000" dist="38100" dir="6000000" sx="102000" sy="102000" algn="ctr" rotWithShape="0">
                    <a:schemeClr val="tx2">
                      <a:lumMod val="20000"/>
                      <a:lumOff val="80000"/>
                      <a:alpha val="45000"/>
                    </a:schemeClr>
                  </a:outerShdw>
                </a:effectLst>
                <a:latin typeface="HY견명조" panose="02030600000101010101" pitchFamily="18" charset="-127"/>
                <a:ea typeface="문체부 바탕체" panose="02030609000101010101" pitchFamily="17" charset="-127"/>
              </a:rPr>
            </a:br>
            <a:r>
              <a:rPr lang="ko-KR" altLang="en-US" dirty="0">
                <a:ln cap="rnd" cmpd="thickThin">
                  <a:solidFill>
                    <a:schemeClr val="accent1">
                      <a:shade val="50000"/>
                      <a:alpha val="19000"/>
                    </a:schemeClr>
                  </a:solidFill>
                </a:ln>
                <a:solidFill>
                  <a:schemeClr val="bg1"/>
                </a:solidFill>
                <a:effectLst>
                  <a:outerShdw blurRad="127000" dist="38100" dir="6000000" sx="102000" sy="102000" algn="ctr" rotWithShape="0">
                    <a:schemeClr val="tx2">
                      <a:lumMod val="20000"/>
                      <a:lumOff val="80000"/>
                      <a:alpha val="45000"/>
                    </a:schemeClr>
                  </a:outerShdw>
                </a:effectLst>
                <a:latin typeface="HY견명조" panose="02030600000101010101" pitchFamily="18" charset="-127"/>
                <a:ea typeface="문체부 바탕체" panose="02030609000101010101" pitchFamily="17" charset="-127"/>
              </a:rPr>
              <a:t>요구사항 분석 발표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F2DA626-AC2B-45B9-B167-43AF40FC6031}"/>
              </a:ext>
            </a:extLst>
          </p:cNvPr>
          <p:cNvGrpSpPr/>
          <p:nvPr/>
        </p:nvGrpSpPr>
        <p:grpSpPr>
          <a:xfrm>
            <a:off x="-120672" y="657329"/>
            <a:ext cx="2797473" cy="5832421"/>
            <a:chOff x="9216668" y="535385"/>
            <a:chExt cx="3234324" cy="58805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133D581-C251-42BC-BDF1-E55F8E797B74}"/>
                </a:ext>
              </a:extLst>
            </p:cNvPr>
            <p:cNvSpPr txBox="1"/>
            <p:nvPr/>
          </p:nvSpPr>
          <p:spPr>
            <a:xfrm>
              <a:off x="9470471" y="5888396"/>
              <a:ext cx="2980520" cy="5275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effectLst>
                    <a:outerShdw blurRad="88900" dist="63500" dir="6000000" algn="ctr" rotWithShape="0">
                      <a:schemeClr val="tx1">
                        <a:alpha val="60000"/>
                      </a:schemeClr>
                    </a:outerShdw>
                  </a:effectLst>
                  <a:latin typeface="Arial Rounded MT Bold" panose="020F0704030504030204" pitchFamily="34" charset="0"/>
                </a:rPr>
                <a:t>‘PIC’ Team_</a:t>
              </a:r>
            </a:p>
            <a:p>
              <a:r>
                <a:rPr lang="ko-KR" altLang="en-US" sz="1400" dirty="0">
                  <a:solidFill>
                    <a:schemeClr val="bg1"/>
                  </a:solidFill>
                  <a:effectLst>
                    <a:outerShdw blurRad="88900" dist="63500" dir="6000000" algn="ctr" rotWithShape="0">
                      <a:schemeClr val="tx1">
                        <a:alpha val="60000"/>
                      </a:schemeClr>
                    </a:outerShdw>
                  </a:effectLst>
                  <a:latin typeface="Arial Rounded MT Bold" panose="020F0704030504030204" pitchFamily="34" charset="0"/>
                </a:rPr>
                <a:t> 이진우</a:t>
              </a:r>
              <a:r>
                <a:rPr lang="en-US" altLang="ko-KR" sz="1400" dirty="0">
                  <a:solidFill>
                    <a:schemeClr val="bg1"/>
                  </a:solidFill>
                  <a:effectLst>
                    <a:outerShdw blurRad="88900" dist="63500" dir="6000000" algn="ctr" rotWithShape="0">
                      <a:schemeClr val="tx1">
                        <a:alpha val="60000"/>
                      </a:schemeClr>
                    </a:outerShdw>
                  </a:effectLst>
                  <a:latin typeface="Arial Rounded MT Bold" panose="020F0704030504030204" pitchFamily="34" charset="0"/>
                </a:rPr>
                <a:t>/</a:t>
              </a:r>
              <a:r>
                <a:rPr lang="ko-KR" altLang="en-US" sz="1400" dirty="0">
                  <a:solidFill>
                    <a:schemeClr val="bg1"/>
                  </a:solidFill>
                  <a:effectLst>
                    <a:outerShdw blurRad="88900" dist="63500" dir="6000000" algn="ctr" rotWithShape="0">
                      <a:schemeClr val="tx1">
                        <a:alpha val="60000"/>
                      </a:schemeClr>
                    </a:outerShdw>
                  </a:effectLst>
                  <a:latin typeface="Arial Rounded MT Bold" panose="020F0704030504030204" pitchFamily="34" charset="0"/>
                </a:rPr>
                <a:t>김성호</a:t>
              </a:r>
              <a:r>
                <a:rPr lang="en-US" altLang="ko-KR" sz="1400" dirty="0">
                  <a:solidFill>
                    <a:schemeClr val="bg1"/>
                  </a:solidFill>
                  <a:effectLst>
                    <a:outerShdw blurRad="88900" dist="63500" dir="6000000" algn="ctr" rotWithShape="0">
                      <a:schemeClr val="tx1">
                        <a:alpha val="60000"/>
                      </a:schemeClr>
                    </a:outerShdw>
                  </a:effectLst>
                  <a:latin typeface="Arial Rounded MT Bold" panose="020F0704030504030204" pitchFamily="34" charset="0"/>
                </a:rPr>
                <a:t>/</a:t>
              </a:r>
              <a:r>
                <a:rPr lang="ko-KR" altLang="en-US" sz="1400" dirty="0">
                  <a:solidFill>
                    <a:schemeClr val="bg1"/>
                  </a:solidFill>
                  <a:effectLst>
                    <a:outerShdw blurRad="88900" dist="63500" dir="6000000" algn="ctr" rotWithShape="0">
                      <a:schemeClr val="tx1">
                        <a:alpha val="60000"/>
                      </a:schemeClr>
                    </a:outerShdw>
                  </a:effectLst>
                  <a:latin typeface="Arial Rounded MT Bold" panose="020F0704030504030204" pitchFamily="34" charset="0"/>
                </a:rPr>
                <a:t>김승혁</a:t>
              </a:r>
              <a:r>
                <a:rPr lang="en-US" altLang="ko-KR" sz="1400" dirty="0">
                  <a:solidFill>
                    <a:schemeClr val="bg1"/>
                  </a:solidFill>
                  <a:effectLst>
                    <a:outerShdw blurRad="88900" dist="63500" dir="6000000" algn="ctr" rotWithShape="0">
                      <a:schemeClr val="tx1">
                        <a:alpha val="60000"/>
                      </a:schemeClr>
                    </a:outerShdw>
                  </a:effectLst>
                  <a:latin typeface="Arial Rounded MT Bold" panose="020F0704030504030204" pitchFamily="34" charset="0"/>
                </a:rPr>
                <a:t>/</a:t>
              </a:r>
              <a:r>
                <a:rPr lang="ko-KR" altLang="en-US" sz="1400" dirty="0">
                  <a:solidFill>
                    <a:schemeClr val="bg1"/>
                  </a:solidFill>
                  <a:effectLst>
                    <a:outerShdw blurRad="88900" dist="63500" dir="6000000" algn="ctr" rotWithShape="0">
                      <a:schemeClr val="tx1">
                        <a:alpha val="60000"/>
                      </a:schemeClr>
                    </a:outerShdw>
                  </a:effectLst>
                  <a:latin typeface="Arial Rounded MT Bold" panose="020F0704030504030204" pitchFamily="34" charset="0"/>
                </a:rPr>
                <a:t>백정훈</a:t>
              </a:r>
              <a:r>
                <a:rPr lang="en-US" altLang="ko-KR" sz="1400" dirty="0">
                  <a:solidFill>
                    <a:schemeClr val="bg1"/>
                  </a:solidFill>
                  <a:effectLst>
                    <a:outerShdw blurRad="88900" dist="63500" dir="6000000" algn="ctr" rotWithShape="0">
                      <a:schemeClr val="tx1">
                        <a:alpha val="60000"/>
                      </a:schemeClr>
                    </a:outerShdw>
                  </a:effectLst>
                  <a:latin typeface="Arial Rounded MT Bold" panose="020F0704030504030204" pitchFamily="34" charset="0"/>
                </a:rPr>
                <a:t> </a:t>
              </a:r>
              <a:endParaRPr lang="ko-KR" altLang="en-US" sz="1400" dirty="0">
                <a:solidFill>
                  <a:schemeClr val="bg1"/>
                </a:solidFill>
                <a:effectLst>
                  <a:outerShdw blurRad="88900" dist="63500" dir="6000000" algn="ctr" rotWithShape="0">
                    <a:schemeClr val="tx1">
                      <a:alpha val="60000"/>
                    </a:schemeClr>
                  </a:outerShdw>
                </a:effectLst>
                <a:latin typeface="Arial Rounded MT Bold" panose="020F070403050403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B5F11DE-A03A-43CA-A7E7-2A052D814444}"/>
                </a:ext>
              </a:extLst>
            </p:cNvPr>
            <p:cNvSpPr txBox="1"/>
            <p:nvPr/>
          </p:nvSpPr>
          <p:spPr>
            <a:xfrm>
              <a:off x="9421865" y="535385"/>
              <a:ext cx="2821045" cy="3568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700" dirty="0">
                  <a:solidFill>
                    <a:schemeClr val="bg1"/>
                  </a:solidFill>
                  <a:effectLst>
                    <a:glow rad="241300">
                      <a:schemeClr val="accent1"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rPr>
                <a:t>2020 Capston Design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1A38A0-99CD-4E01-AFD4-EAC28268B69D}"/>
                </a:ext>
              </a:extLst>
            </p:cNvPr>
            <p:cNvSpPr txBox="1"/>
            <p:nvPr/>
          </p:nvSpPr>
          <p:spPr>
            <a:xfrm>
              <a:off x="9216668" y="892249"/>
              <a:ext cx="3234324" cy="2792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r">
                <a:defRPr sz="2000">
                  <a:solidFill>
                    <a:schemeClr val="bg1"/>
                  </a:solidFill>
                  <a:effectLst>
                    <a:glow rad="241300">
                      <a:schemeClr val="accent1">
                        <a:alpha val="40000"/>
                      </a:schemeClr>
                    </a:glow>
                  </a:effectLst>
                  <a:latin typeface="Arial Rounded MT Bold" panose="020F0704030504030204" pitchFamily="34" charset="0"/>
                </a:defRPr>
              </a:lvl1pPr>
            </a:lstStyle>
            <a:p>
              <a:pPr algn="ctr"/>
              <a:r>
                <a:rPr lang="en-US" altLang="ko-KR" sz="1200" dirty="0"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</a:rPr>
                <a:t>-</a:t>
              </a:r>
              <a:r>
                <a:rPr lang="ko-KR" altLang="en-US" sz="1200" dirty="0"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</a:rPr>
                <a:t>날씨 기반 </a:t>
              </a:r>
              <a:r>
                <a:rPr lang="en-US" altLang="ko-KR" sz="1200" dirty="0"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</a:rPr>
                <a:t>OOTD </a:t>
              </a:r>
              <a:r>
                <a:rPr lang="ko-KR" altLang="en-US" sz="1200" dirty="0"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</a:rPr>
                <a:t>추천 시스템 개발</a:t>
              </a:r>
              <a:r>
                <a:rPr lang="en-US" altLang="ko-KR" sz="1200" dirty="0">
                  <a:effectLst>
                    <a:glow rad="127000">
                      <a:schemeClr val="accent1">
                        <a:alpha val="40000"/>
                      </a:schemeClr>
                    </a:glow>
                  </a:effectLst>
                </a:rPr>
                <a:t>-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7255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1-4.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개발에 따른 예산 계획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B3B3C27-B61B-4689-BDEE-CF5DB84E64A0}"/>
              </a:ext>
            </a:extLst>
          </p:cNvPr>
          <p:cNvSpPr/>
          <p:nvPr/>
        </p:nvSpPr>
        <p:spPr>
          <a:xfrm>
            <a:off x="4735989" y="1609470"/>
            <a:ext cx="6948117" cy="4842947"/>
          </a:xfrm>
          <a:prstGeom prst="rect">
            <a:avLst/>
          </a:prstGeom>
          <a:solidFill>
            <a:schemeClr val="tx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97EEE24D-AD1B-40CC-B168-EC2399BE25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855493"/>
              </p:ext>
            </p:extLst>
          </p:nvPr>
        </p:nvGraphicFramePr>
        <p:xfrm>
          <a:off x="4822982" y="1742646"/>
          <a:ext cx="6775242" cy="4599508"/>
        </p:xfrm>
        <a:graphic>
          <a:graphicData uri="http://schemas.openxmlformats.org/drawingml/2006/table">
            <a:tbl>
              <a:tblPr>
                <a:tableStyleId>{C083E6E3-FA7D-4D7B-A595-EF9225AFEA82}</a:tableStyleId>
              </a:tblPr>
              <a:tblGrid>
                <a:gridCol w="2077636">
                  <a:extLst>
                    <a:ext uri="{9D8B030D-6E8A-4147-A177-3AD203B41FA5}">
                      <a16:colId xmlns:a16="http://schemas.microsoft.com/office/drawing/2014/main" val="1936088345"/>
                    </a:ext>
                  </a:extLst>
                </a:gridCol>
                <a:gridCol w="3365222">
                  <a:extLst>
                    <a:ext uri="{9D8B030D-6E8A-4147-A177-3AD203B41FA5}">
                      <a16:colId xmlns:a16="http://schemas.microsoft.com/office/drawing/2014/main" val="2073344824"/>
                    </a:ext>
                  </a:extLst>
                </a:gridCol>
                <a:gridCol w="666192">
                  <a:extLst>
                    <a:ext uri="{9D8B030D-6E8A-4147-A177-3AD203B41FA5}">
                      <a16:colId xmlns:a16="http://schemas.microsoft.com/office/drawing/2014/main" val="3384215904"/>
                    </a:ext>
                  </a:extLst>
                </a:gridCol>
                <a:gridCol w="666192">
                  <a:extLst>
                    <a:ext uri="{9D8B030D-6E8A-4147-A177-3AD203B41FA5}">
                      <a16:colId xmlns:a16="http://schemas.microsoft.com/office/drawing/2014/main" val="908726422"/>
                    </a:ext>
                  </a:extLst>
                </a:gridCol>
              </a:tblGrid>
              <a:tr h="440951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1" kern="0" spc="0" dirty="0">
                          <a:solidFill>
                            <a:schemeClr val="bg1"/>
                          </a:solidFill>
                          <a:effectLst/>
                        </a:rPr>
                        <a:t>예산 계획 </a:t>
                      </a:r>
                      <a:endParaRPr lang="ko-KR" altLang="en-US" sz="1000" b="1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585794"/>
                  </a:ext>
                </a:extLst>
              </a:tr>
              <a:tr h="42575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</a:rPr>
                        <a:t>항 목</a:t>
                      </a:r>
                      <a:endParaRPr lang="ko-KR" altLang="en-US" sz="1000" b="1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</a:rPr>
                        <a:t>내 용</a:t>
                      </a:r>
                      <a:endParaRPr lang="ko-KR" altLang="en-US" sz="1000" b="1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</a:rPr>
                        <a:t>총 계 </a:t>
                      </a:r>
                      <a:endParaRPr lang="ko-KR" altLang="en-US" sz="1000" b="1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bg1"/>
                          </a:solidFill>
                          <a:effectLst/>
                        </a:rPr>
                        <a:t>비 고</a:t>
                      </a:r>
                      <a:endParaRPr lang="ko-KR" altLang="en-US" sz="1000" b="1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3004511"/>
                  </a:ext>
                </a:extLst>
              </a:tr>
              <a:tr h="149967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chemeClr val="bg1"/>
                          </a:solidFill>
                          <a:effectLst/>
                        </a:rPr>
                        <a:t>장비사용료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DB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호스팅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_3GB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(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설치비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11,000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원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+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월 사용료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16,500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원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x 2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개월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1270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44,000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데이터 보관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관리용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6735680"/>
                  </a:ext>
                </a:extLst>
              </a:tr>
              <a:tr h="396362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chemeClr val="bg1"/>
                          </a:solidFill>
                          <a:effectLst/>
                        </a:rPr>
                        <a:t>재료비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사무용품</a:t>
                      </a: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(148,000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원 *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식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1270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148,000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1982477"/>
                  </a:ext>
                </a:extLst>
              </a:tr>
              <a:tr h="3963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데이터 저장용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500G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외장 하드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(60,000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원 *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식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) 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1270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chemeClr val="bg1"/>
                          </a:solidFill>
                          <a:effectLst/>
                        </a:rPr>
                        <a:t>60,000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6005877"/>
                  </a:ext>
                </a:extLst>
              </a:tr>
              <a:tr h="43651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>
                          <a:solidFill>
                            <a:schemeClr val="bg1"/>
                          </a:solidFill>
                          <a:effectLst/>
                        </a:rPr>
                        <a:t>회의비</a:t>
                      </a:r>
                      <a:endParaRPr lang="ko-KR" altLang="en-US" sz="1000" kern="0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회의비</a:t>
                      </a: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(22,000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원 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x 4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회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1270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88,000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526014"/>
                  </a:ext>
                </a:extLst>
              </a:tr>
              <a:tr h="50618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kern="0" spc="0" dirty="0">
                          <a:solidFill>
                            <a:schemeClr val="bg1"/>
                          </a:solidFill>
                          <a:effectLst/>
                        </a:rPr>
                        <a:t>도서구입비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 dirty="0">
                          <a:solidFill>
                            <a:schemeClr val="bg1"/>
                          </a:solidFill>
                          <a:effectLst/>
                        </a:rPr>
                        <a:t>문헌구입비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-50" dirty="0">
                          <a:solidFill>
                            <a:schemeClr val="bg1"/>
                          </a:solidFill>
                          <a:effectLst/>
                        </a:rPr>
                        <a:t>(25,000</a:t>
                      </a:r>
                      <a:r>
                        <a:rPr lang="ko-KR" altLang="en-US" sz="1000" kern="0" spc="-50" dirty="0">
                          <a:solidFill>
                            <a:schemeClr val="bg1"/>
                          </a:solidFill>
                          <a:effectLst/>
                        </a:rPr>
                        <a:t>원 * </a:t>
                      </a:r>
                      <a:r>
                        <a:rPr lang="en-US" altLang="ko-KR" sz="1000" kern="0" spc="-50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r>
                        <a:rPr lang="ko-KR" altLang="en-US" sz="1000" kern="0" spc="-50" dirty="0">
                          <a:solidFill>
                            <a:schemeClr val="bg1"/>
                          </a:solidFill>
                          <a:effectLst/>
                        </a:rPr>
                        <a:t>권</a:t>
                      </a:r>
                      <a:r>
                        <a:rPr lang="en-US" altLang="ko-KR" sz="1000" kern="0" spc="-50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1270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chemeClr val="bg1"/>
                          </a:solidFill>
                          <a:effectLst/>
                        </a:rPr>
                        <a:t>100,000</a:t>
                      </a:r>
                      <a:endParaRPr lang="en-US" sz="1000" kern="0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449648"/>
                  </a:ext>
                </a:extLst>
              </a:tr>
              <a:tr h="497701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kern="0" spc="0" dirty="0">
                          <a:solidFill>
                            <a:schemeClr val="bg1"/>
                          </a:solidFill>
                          <a:effectLst/>
                        </a:rPr>
                        <a:t>합 계</a:t>
                      </a:r>
                      <a:endParaRPr lang="ko-KR" altLang="en-US" sz="1300" b="1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1270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kern="0" spc="0" dirty="0">
                          <a:solidFill>
                            <a:schemeClr val="bg1"/>
                          </a:solidFill>
                          <a:effectLst/>
                        </a:rPr>
                        <a:t>440,000</a:t>
                      </a:r>
                      <a:endParaRPr lang="en-US" sz="1000" b="1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3468534"/>
                  </a:ext>
                </a:extLst>
              </a:tr>
            </a:tbl>
          </a:graphicData>
        </a:graphic>
      </p:graphicFrame>
      <p:sp>
        <p:nvSpPr>
          <p:cNvPr id="14" name="제목 1">
            <a:extLst>
              <a:ext uri="{FF2B5EF4-FFF2-40B4-BE49-F238E27FC236}">
                <a16:creationId xmlns:a16="http://schemas.microsoft.com/office/drawing/2014/main" id="{23F02EBA-F818-47DD-A9D9-CA7B9D930927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1. </a:t>
            </a:r>
            <a:r>
              <a:rPr lang="ko-KR" altLang="en-US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과제 개발 계획</a:t>
            </a:r>
            <a:endParaRPr lang="ko-KR" altLang="en-US" sz="3800" dirty="0">
              <a:solidFill>
                <a:srgbClr val="FFFFFF"/>
              </a:solidFill>
              <a:effectLst>
                <a:glow rad="88900">
                  <a:schemeClr val="accent2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62191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기본 구조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2.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개발 요구사항</a:t>
            </a:r>
          </a:p>
        </p:txBody>
      </p:sp>
      <p:pic>
        <p:nvPicPr>
          <p:cNvPr id="10" name="내용 개체 틀 3">
            <a:extLst>
              <a:ext uri="{FF2B5EF4-FFF2-40B4-BE49-F238E27FC236}">
                <a16:creationId xmlns:a16="http://schemas.microsoft.com/office/drawing/2014/main" id="{FB9EB569-CBC8-4CD5-AA7C-FCD9CF3F3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7738" y="1497106"/>
            <a:ext cx="3217855" cy="422792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100E40-54A6-4309-B88A-48E0A8E7A708}"/>
              </a:ext>
            </a:extLst>
          </p:cNvPr>
          <p:cNvSpPr txBox="1"/>
          <p:nvPr/>
        </p:nvSpPr>
        <p:spPr>
          <a:xfrm>
            <a:off x="6983223" y="6059184"/>
            <a:ext cx="264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&lt;SW </a:t>
            </a:r>
            <a:r>
              <a:rPr lang="ko-KR" altLang="en-US" dirty="0"/>
              <a:t>알고리즘 흐름도</a:t>
            </a:r>
            <a:r>
              <a:rPr lang="en-US" altLang="ko-KR" dirty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3220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기본 구조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2.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개발 요구사항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7D64BA-F29C-4231-9D1E-6EE2DC569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688" y="1490498"/>
            <a:ext cx="5277914" cy="449067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B17382E-44C1-42A9-A226-1087B08BD067}"/>
              </a:ext>
            </a:extLst>
          </p:cNvPr>
          <p:cNvSpPr txBox="1"/>
          <p:nvPr/>
        </p:nvSpPr>
        <p:spPr>
          <a:xfrm>
            <a:off x="6983223" y="6059184"/>
            <a:ext cx="264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&lt;Use-Case Diagram&gt;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4582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기본 구조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2.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개발 요구사항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2683C06-2B4E-4157-86FC-DE87B4C75CEA}"/>
              </a:ext>
            </a:extLst>
          </p:cNvPr>
          <p:cNvSpPr/>
          <p:nvPr/>
        </p:nvSpPr>
        <p:spPr>
          <a:xfrm>
            <a:off x="5024387" y="1861831"/>
            <a:ext cx="6631807" cy="4125083"/>
          </a:xfrm>
          <a:prstGeom prst="rect">
            <a:avLst/>
          </a:prstGeom>
          <a:solidFill>
            <a:schemeClr val="tx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F297FEE6-7716-41E0-9E8D-0DBD29E2D9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0762395"/>
              </p:ext>
            </p:extLst>
          </p:nvPr>
        </p:nvGraphicFramePr>
        <p:xfrm>
          <a:off x="5113473" y="1961096"/>
          <a:ext cx="6460730" cy="3943945"/>
        </p:xfrm>
        <a:graphic>
          <a:graphicData uri="http://schemas.openxmlformats.org/drawingml/2006/table">
            <a:tbl>
              <a:tblPr/>
              <a:tblGrid>
                <a:gridCol w="1200700">
                  <a:extLst>
                    <a:ext uri="{9D8B030D-6E8A-4147-A177-3AD203B41FA5}">
                      <a16:colId xmlns:a16="http://schemas.microsoft.com/office/drawing/2014/main" val="720485789"/>
                    </a:ext>
                  </a:extLst>
                </a:gridCol>
                <a:gridCol w="5260030">
                  <a:extLst>
                    <a:ext uri="{9D8B030D-6E8A-4147-A177-3AD203B41FA5}">
                      <a16:colId xmlns:a16="http://schemas.microsoft.com/office/drawing/2014/main" val="3777184536"/>
                    </a:ext>
                  </a:extLst>
                </a:gridCol>
              </a:tblGrid>
              <a:tr h="655867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UC_Name</a:t>
                      </a:r>
                      <a:endParaRPr lang="ko-KR" altLang="en-US" sz="1200" b="1" kern="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카카오톡 푸시 알림 수신</a:t>
                      </a:r>
                      <a:endParaRPr lang="ko-KR" altLang="en-US" sz="1200" b="1" kern="0" spc="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733268"/>
                  </a:ext>
                </a:extLst>
              </a:tr>
              <a:tr h="7393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작성자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이진우</a:t>
                      </a:r>
                      <a:endParaRPr lang="ko-KR" altLang="en-US" sz="1200" kern="0" spc="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7416029"/>
                  </a:ext>
                </a:extLst>
              </a:tr>
              <a:tr h="739396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설명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사용자가 앱을 실행하지 않아도 카카오톡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으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로 옷 추천 알림을 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수신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한다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sz="1200" kern="1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8619216"/>
                  </a:ext>
                </a:extLst>
              </a:tr>
              <a:tr h="57837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행위자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사용자</a:t>
                      </a:r>
                      <a:endParaRPr lang="ko-KR" altLang="en-US" sz="1200" kern="0" spc="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992204"/>
                  </a:ext>
                </a:extLst>
              </a:tr>
              <a:tr h="42818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선행조건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없음</a:t>
                      </a:r>
                      <a:endParaRPr lang="ko-KR" altLang="ko-KR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0952779"/>
                  </a:ext>
                </a:extLst>
              </a:tr>
              <a:tr h="802726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기본동작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사용자가 앱 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설정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 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창에서 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카카오톡으로 추천 알림 받기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기능을 활성화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하면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앱이 카카오톡 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와 연동되어 지정한 시간에 카카오톡으로 옷 추천 알림과 상품 링크 정보를 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수신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한다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sz="1200" kern="1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2987938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77F54DC7-5E7B-4060-A79B-F7641A12406A}"/>
              </a:ext>
            </a:extLst>
          </p:cNvPr>
          <p:cNvSpPr txBox="1"/>
          <p:nvPr/>
        </p:nvSpPr>
        <p:spPr>
          <a:xfrm>
            <a:off x="6983223" y="6059184"/>
            <a:ext cx="264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&lt;Use-Case </a:t>
            </a:r>
            <a:r>
              <a:rPr lang="ko-KR" altLang="en-US" dirty="0"/>
              <a:t>설명</a:t>
            </a:r>
            <a:r>
              <a:rPr lang="en-US" altLang="ko-KR" dirty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6195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기본 구조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2.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개발 요구사항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2683C06-2B4E-4157-86FC-DE87B4C75CEA}"/>
              </a:ext>
            </a:extLst>
          </p:cNvPr>
          <p:cNvSpPr/>
          <p:nvPr/>
        </p:nvSpPr>
        <p:spPr>
          <a:xfrm>
            <a:off x="5024388" y="1861831"/>
            <a:ext cx="6641432" cy="4125083"/>
          </a:xfrm>
          <a:prstGeom prst="rect">
            <a:avLst/>
          </a:prstGeom>
          <a:solidFill>
            <a:schemeClr val="tx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F54DC7-5E7B-4060-A79B-F7641A12406A}"/>
              </a:ext>
            </a:extLst>
          </p:cNvPr>
          <p:cNvSpPr txBox="1"/>
          <p:nvPr/>
        </p:nvSpPr>
        <p:spPr>
          <a:xfrm>
            <a:off x="6983223" y="6059184"/>
            <a:ext cx="264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&lt;Use-Case </a:t>
            </a:r>
            <a:r>
              <a:rPr lang="ko-KR" altLang="en-US" dirty="0"/>
              <a:t>설명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003EEE4E-D06D-4064-A051-DE16A4B99A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9678781"/>
              </p:ext>
            </p:extLst>
          </p:nvPr>
        </p:nvGraphicFramePr>
        <p:xfrm>
          <a:off x="5114739" y="1948145"/>
          <a:ext cx="6460730" cy="3952453"/>
        </p:xfrm>
        <a:graphic>
          <a:graphicData uri="http://schemas.openxmlformats.org/drawingml/2006/table">
            <a:tbl>
              <a:tblPr/>
              <a:tblGrid>
                <a:gridCol w="1200700">
                  <a:extLst>
                    <a:ext uri="{9D8B030D-6E8A-4147-A177-3AD203B41FA5}">
                      <a16:colId xmlns:a16="http://schemas.microsoft.com/office/drawing/2014/main" val="720485789"/>
                    </a:ext>
                  </a:extLst>
                </a:gridCol>
                <a:gridCol w="5260030">
                  <a:extLst>
                    <a:ext uri="{9D8B030D-6E8A-4147-A177-3AD203B41FA5}">
                      <a16:colId xmlns:a16="http://schemas.microsoft.com/office/drawing/2014/main" val="3777184536"/>
                    </a:ext>
                  </a:extLst>
                </a:gridCol>
              </a:tblGrid>
              <a:tr h="655867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UC_Name</a:t>
                      </a:r>
                      <a:endParaRPr lang="ko-KR" altLang="en-US" sz="1200" b="1" kern="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 정의 지역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현재 위치 날씨 확인</a:t>
                      </a:r>
                      <a:endParaRPr lang="ko-KR" altLang="en-US" sz="1200" b="1" kern="0" spc="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733268"/>
                  </a:ext>
                </a:extLst>
              </a:tr>
              <a:tr h="7393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작성자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이진우</a:t>
                      </a: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7416029"/>
                  </a:ext>
                </a:extLst>
              </a:tr>
              <a:tr h="739396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설명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 latinLnBrk="0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사용자가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굴림" panose="020B0600000101010101" pitchFamily="50" charset="-127"/>
                          <a:cs typeface="굴림" panose="020B0600000101010101" pitchFamily="50" charset="-127"/>
                        </a:rPr>
                        <a:t>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따로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굴림" panose="020B0600000101010101" pitchFamily="50" charset="-127"/>
                          <a:cs typeface="굴림" panose="020B0600000101010101" pitchFamily="50" charset="-127"/>
                        </a:rPr>
                        <a:t>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설정한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굴림" panose="020B0600000101010101" pitchFamily="50" charset="-127"/>
                          <a:cs typeface="굴림" panose="020B0600000101010101" pitchFamily="50" charset="-127"/>
                        </a:rPr>
                        <a:t>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지역의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굴림" panose="020B0600000101010101" pitchFamily="50" charset="-127"/>
                          <a:cs typeface="굴림" panose="020B0600000101010101" pitchFamily="50" charset="-127"/>
                        </a:rPr>
                        <a:t>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날씨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굴림" panose="020B0600000101010101" pitchFamily="50" charset="-127"/>
                          <a:cs typeface="굴림" panose="020B0600000101010101" pitchFamily="50" charset="-127"/>
                        </a:rPr>
                        <a:t>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또는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굴림" panose="020B0600000101010101" pitchFamily="50" charset="-127"/>
                          <a:cs typeface="굴림" panose="020B0600000101010101" pitchFamily="50" charset="-127"/>
                        </a:rPr>
                        <a:t>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현재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굴림" panose="020B0600000101010101" pitchFamily="50" charset="-127"/>
                          <a:cs typeface="굴림" panose="020B0600000101010101" pitchFamily="50" charset="-127"/>
                        </a:rPr>
                        <a:t>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위치의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굴림" panose="020B0600000101010101" pitchFamily="50" charset="-127"/>
                          <a:cs typeface="굴림" panose="020B0600000101010101" pitchFamily="50" charset="-127"/>
                        </a:rPr>
                        <a:t>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주간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맑은 고딕" panose="020B0503020000020004" pitchFamily="50" charset="-127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일간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굴림" panose="020B0600000101010101" pitchFamily="50" charset="-127"/>
                          <a:cs typeface="굴림" panose="020B0600000101010101" pitchFamily="50" charset="-127"/>
                        </a:rPr>
                        <a:t>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날씨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굴림" panose="020B0600000101010101" pitchFamily="50" charset="-127"/>
                          <a:cs typeface="굴림" panose="020B0600000101010101" pitchFamily="50" charset="-127"/>
                        </a:rPr>
                        <a:t>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정보를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굴림" panose="020B0600000101010101" pitchFamily="50" charset="-127"/>
                          <a:cs typeface="굴림" panose="020B0600000101010101" pitchFamily="50" charset="-127"/>
                        </a:rPr>
                        <a:t>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제공한다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.</a:t>
                      </a:r>
                      <a:endParaRPr lang="ko-KR" sz="1200" kern="1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8619216"/>
                  </a:ext>
                </a:extLst>
              </a:tr>
              <a:tr h="57837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행위자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</a:t>
                      </a:r>
                      <a:endParaRPr lang="ko-KR" altLang="en-US" sz="1200" kern="0" spc="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992204"/>
                  </a:ext>
                </a:extLst>
              </a:tr>
              <a:tr h="42818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선행조건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 fontAlgn="base" latinLnBrk="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굴림" panose="020B0600000101010101" pitchFamily="50" charset="-127"/>
                        <a:buChar char="-"/>
                      </a:pP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사용자의 모바일 기기의 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GPS </a:t>
                      </a: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기능이 활성화 되어있어야 한다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.</a:t>
                      </a:r>
                      <a:endParaRPr lang="ko-KR" sz="1200" kern="1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맑은 고딕" panose="020B0503020000020004" pitchFamily="50" charset="-127"/>
                        <a:cs typeface="굴림" panose="020B0600000101010101" pitchFamily="50" charset="-127"/>
                      </a:endParaRPr>
                    </a:p>
                    <a:p>
                      <a:pPr marL="342900" lvl="0" indent="-342900" algn="l" fontAlgn="base" latinLnBrk="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굴림" panose="020B0600000101010101" pitchFamily="50" charset="-127"/>
                        <a:buChar char="-"/>
                      </a:pPr>
                      <a:r>
                        <a:rPr lang="ko-KR" sz="1200" kern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함초롬바탕" panose="02030504000101010101" pitchFamily="18" charset="-127"/>
                          <a:cs typeface="굴림" panose="020B0600000101010101" pitchFamily="50" charset="-127"/>
                        </a:rPr>
                        <a:t>사용자의 정의 지역이 설정 되어있어야 한다</a:t>
                      </a:r>
                      <a:endParaRPr lang="ko-KR" sz="1200" kern="1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맑은 고딕" panose="020B0503020000020004" pitchFamily="50" charset="-127"/>
                        <a:cs typeface="굴림" panose="020B0600000101010101" pitchFamily="50" charset="-127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0952779"/>
                  </a:ext>
                </a:extLst>
              </a:tr>
              <a:tr h="802726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기본동작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 latinLnBrk="0"/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앱에 접속하여 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[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날씨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] 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메뉴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에서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사용자가 원하는 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위치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현재위치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사용자정의 위치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) 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따른 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주간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일간 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날씨 정보가 실시간으로 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제공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된다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</a:t>
                      </a:r>
                      <a:endParaRPr lang="ko-KR" altLang="ko-KR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2987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0185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기본 구조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2.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개발 요구사항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2683C06-2B4E-4157-86FC-DE87B4C75CEA}"/>
              </a:ext>
            </a:extLst>
          </p:cNvPr>
          <p:cNvSpPr/>
          <p:nvPr/>
        </p:nvSpPr>
        <p:spPr>
          <a:xfrm>
            <a:off x="5024388" y="1861831"/>
            <a:ext cx="6641432" cy="4125083"/>
          </a:xfrm>
          <a:prstGeom prst="rect">
            <a:avLst/>
          </a:prstGeom>
          <a:solidFill>
            <a:schemeClr val="tx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F54DC7-5E7B-4060-A79B-F7641A12406A}"/>
              </a:ext>
            </a:extLst>
          </p:cNvPr>
          <p:cNvSpPr txBox="1"/>
          <p:nvPr/>
        </p:nvSpPr>
        <p:spPr>
          <a:xfrm>
            <a:off x="6983223" y="6059184"/>
            <a:ext cx="264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&lt;Use-Case </a:t>
            </a:r>
            <a:r>
              <a:rPr lang="ko-KR" altLang="en-US" dirty="0"/>
              <a:t>설명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C4C7808A-8244-45C0-99AF-285B35CAE6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2143628"/>
              </p:ext>
            </p:extLst>
          </p:nvPr>
        </p:nvGraphicFramePr>
        <p:xfrm>
          <a:off x="5114739" y="1949117"/>
          <a:ext cx="6460730" cy="3960061"/>
        </p:xfrm>
        <a:graphic>
          <a:graphicData uri="http://schemas.openxmlformats.org/drawingml/2006/table">
            <a:tbl>
              <a:tblPr/>
              <a:tblGrid>
                <a:gridCol w="1200700">
                  <a:extLst>
                    <a:ext uri="{9D8B030D-6E8A-4147-A177-3AD203B41FA5}">
                      <a16:colId xmlns:a16="http://schemas.microsoft.com/office/drawing/2014/main" val="720485789"/>
                    </a:ext>
                  </a:extLst>
                </a:gridCol>
                <a:gridCol w="5260030">
                  <a:extLst>
                    <a:ext uri="{9D8B030D-6E8A-4147-A177-3AD203B41FA5}">
                      <a16:colId xmlns:a16="http://schemas.microsoft.com/office/drawing/2014/main" val="3777184536"/>
                    </a:ext>
                  </a:extLst>
                </a:gridCol>
              </a:tblGrid>
              <a:tr h="646501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UC_Name</a:t>
                      </a:r>
                      <a:endParaRPr lang="ko-KR" altLang="en-US" sz="1200" b="1" kern="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의류 온라인 쇼핑</a:t>
                      </a:r>
                      <a:r>
                        <a:rPr lang="en-US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사이트 접속</a:t>
                      </a:r>
                      <a:r>
                        <a:rPr lang="en-US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)</a:t>
                      </a:r>
                      <a:endParaRPr lang="ko-KR" altLang="en-US" sz="1200" kern="0" spc="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733268"/>
                  </a:ext>
                </a:extLst>
              </a:tr>
              <a:tr h="7288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작성자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김성호</a:t>
                      </a: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7416029"/>
                  </a:ext>
                </a:extLst>
              </a:tr>
              <a:tr h="728838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설명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추천 받은 코디를 판매하고 있는 쇼핑몰 사이트로 연결한다</a:t>
                      </a:r>
                      <a:r>
                        <a:rPr lang="en-US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</a:t>
                      </a:r>
                      <a:endParaRPr lang="ko-KR" altLang="en-US" sz="1200" kern="0" spc="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8619216"/>
                  </a:ext>
                </a:extLst>
              </a:tr>
              <a:tr h="57011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행위자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</a:t>
                      </a:r>
                      <a:endParaRPr lang="ko-KR" altLang="en-US" sz="1200" kern="0" spc="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992204"/>
                  </a:ext>
                </a:extLst>
              </a:tr>
              <a:tr h="49450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선행조건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사용자에게 코디가 추천되어 쇼핑몰 정보가 노출되어야 한다</a:t>
                      </a:r>
                      <a:r>
                        <a:rPr lang="en-US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 </a:t>
                      </a:r>
                      <a:endParaRPr lang="ko-KR" altLang="ko-KR" sz="1200" kern="0" spc="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사용자가 즐겨찾기 목록에 쇼핑몰을 추가해야 한다</a:t>
                      </a:r>
                      <a:r>
                        <a:rPr lang="en-US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</a:t>
                      </a:r>
                      <a:endParaRPr lang="ko-KR" altLang="en-US" sz="1200" kern="0" spc="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0952779"/>
                  </a:ext>
                </a:extLst>
              </a:tr>
              <a:tr h="791263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기본동작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</a:t>
                      </a:r>
                      <a:r>
                        <a:rPr lang="ko-KR" altLang="en-US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가 수신하는 </a:t>
                      </a:r>
                      <a:r>
                        <a:rPr lang="ko-KR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코</a:t>
                      </a:r>
                      <a:r>
                        <a:rPr lang="ko-KR" altLang="en-US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디 추천 알림 메시지에 같이 첨부되어 있는 상품 정보 링크를 클릭하여 빠르게 </a:t>
                      </a:r>
                      <a:r>
                        <a:rPr lang="ko-KR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쇼핑몰 사이트에 접속한다</a:t>
                      </a:r>
                      <a:r>
                        <a:rPr lang="en-US" altLang="ko-KR" sz="1200" kern="0" spc="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</a:t>
                      </a:r>
                      <a:endParaRPr lang="ko-KR" altLang="ko-KR" sz="1200" kern="0" spc="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2987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8291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기본 구조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2.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개발 요구사항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2683C06-2B4E-4157-86FC-DE87B4C75CEA}"/>
              </a:ext>
            </a:extLst>
          </p:cNvPr>
          <p:cNvSpPr/>
          <p:nvPr/>
        </p:nvSpPr>
        <p:spPr>
          <a:xfrm>
            <a:off x="5024387" y="1861831"/>
            <a:ext cx="6631807" cy="4125083"/>
          </a:xfrm>
          <a:prstGeom prst="rect">
            <a:avLst/>
          </a:prstGeom>
          <a:solidFill>
            <a:schemeClr val="tx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F54DC7-5E7B-4060-A79B-F7641A12406A}"/>
              </a:ext>
            </a:extLst>
          </p:cNvPr>
          <p:cNvSpPr txBox="1"/>
          <p:nvPr/>
        </p:nvSpPr>
        <p:spPr>
          <a:xfrm>
            <a:off x="6983223" y="6059184"/>
            <a:ext cx="264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&lt;Use-Case </a:t>
            </a:r>
            <a:r>
              <a:rPr lang="ko-KR" altLang="en-US" dirty="0"/>
              <a:t>설명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7621F9CB-B2F2-4589-8FC1-894EF30641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4643032"/>
              </p:ext>
            </p:extLst>
          </p:nvPr>
        </p:nvGraphicFramePr>
        <p:xfrm>
          <a:off x="5109925" y="1952399"/>
          <a:ext cx="6460730" cy="3965802"/>
        </p:xfrm>
        <a:graphic>
          <a:graphicData uri="http://schemas.openxmlformats.org/drawingml/2006/table">
            <a:tbl>
              <a:tblPr/>
              <a:tblGrid>
                <a:gridCol w="1200700">
                  <a:extLst>
                    <a:ext uri="{9D8B030D-6E8A-4147-A177-3AD203B41FA5}">
                      <a16:colId xmlns:a16="http://schemas.microsoft.com/office/drawing/2014/main" val="720485789"/>
                    </a:ext>
                  </a:extLst>
                </a:gridCol>
                <a:gridCol w="5260030">
                  <a:extLst>
                    <a:ext uri="{9D8B030D-6E8A-4147-A177-3AD203B41FA5}">
                      <a16:colId xmlns:a16="http://schemas.microsoft.com/office/drawing/2014/main" val="3777184536"/>
                    </a:ext>
                  </a:extLst>
                </a:gridCol>
              </a:tblGrid>
              <a:tr h="668886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UC_Name</a:t>
                      </a:r>
                      <a:endParaRPr lang="ko-KR" altLang="en-US" sz="1200" b="1" kern="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추천 옷 코디의 정보 확인</a:t>
                      </a:r>
                      <a:endParaRPr lang="ko-KR" altLang="en-US" sz="1200" b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733268"/>
                  </a:ext>
                </a:extLst>
              </a:tr>
              <a:tr h="75407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작성자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이진우</a:t>
                      </a: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7416029"/>
                  </a:ext>
                </a:extLst>
              </a:tr>
              <a:tr h="754074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설명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ase" latinLnBrk="1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사용자가 설정한 날씨 위치와 개인 정보들로</a:t>
                      </a:r>
                      <a:r>
                        <a:rPr 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성별</a:t>
                      </a:r>
                      <a:r>
                        <a:rPr 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나이</a:t>
                      </a:r>
                      <a:r>
                        <a:rPr 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선호스타일</a:t>
                      </a:r>
                      <a:r>
                        <a:rPr 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  <a:r>
                        <a:rPr lang="ko-KR" alt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필터 기능을 수행하여 도출된 추천 옷 코디 정보를 사용자에게 제공한다</a:t>
                      </a:r>
                      <a:r>
                        <a:rPr 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en-US" sz="1200" b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8619216"/>
                  </a:ext>
                </a:extLst>
              </a:tr>
              <a:tr h="5334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행위자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사용자</a:t>
                      </a:r>
                      <a:endParaRPr lang="ko-KR" altLang="en-US" sz="1200" b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992204"/>
                  </a:ext>
                </a:extLst>
              </a:tr>
              <a:tr h="43668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선행조건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base" latinLnBrk="1" hangingPunct="1"/>
                      <a:r>
                        <a:rPr lang="en-US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사용자의 개인 정보</a:t>
                      </a:r>
                      <a:r>
                        <a:rPr lang="en-US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성별</a:t>
                      </a:r>
                      <a:r>
                        <a:rPr lang="en-US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나이</a:t>
                      </a:r>
                      <a:r>
                        <a:rPr lang="en-US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스타일</a:t>
                      </a:r>
                      <a:r>
                        <a:rPr lang="en-US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상황</a:t>
                      </a:r>
                      <a:r>
                        <a:rPr lang="en-US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가 설정되어 있어야한다</a:t>
                      </a:r>
                      <a:endParaRPr lang="en-US" altLang="ko-KR" sz="1200" b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algn="l" defTabSz="914400" rtl="0" eaLnBrk="1" fontAlgn="base" latinLnBrk="1" hangingPunct="1"/>
                      <a:r>
                        <a:rPr lang="en-US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앱의 옷 추천 알림 서비스 기능이 활성화 되어있어야 한다</a:t>
                      </a:r>
                      <a:r>
                        <a:rPr lang="en-US" altLang="ko-KR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ko-KR" altLang="ko-KR" sz="1200" b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0952779"/>
                  </a:ext>
                </a:extLst>
              </a:tr>
              <a:tr h="818661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기본동작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defTabSz="914400" rtl="0" eaLnBrk="1" fontAlgn="base" latinLnBrk="1" hangingPunct="1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ko-KR" alt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사용자가 앱에서 개인 정보 설정 후 옷 추천 알림 서비스를 활성화시키면 두 가지 추천 케이스를 제공한다</a:t>
                      </a:r>
                      <a:r>
                        <a:rPr 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ko-KR" altLang="en-US" sz="12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2987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0448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기본 구조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2.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개발 요구사항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2683C06-2B4E-4157-86FC-DE87B4C75CEA}"/>
              </a:ext>
            </a:extLst>
          </p:cNvPr>
          <p:cNvSpPr/>
          <p:nvPr/>
        </p:nvSpPr>
        <p:spPr>
          <a:xfrm>
            <a:off x="5024387" y="1861831"/>
            <a:ext cx="6631807" cy="4125083"/>
          </a:xfrm>
          <a:prstGeom prst="rect">
            <a:avLst/>
          </a:prstGeom>
          <a:solidFill>
            <a:schemeClr val="tx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F54DC7-5E7B-4060-A79B-F7641A12406A}"/>
              </a:ext>
            </a:extLst>
          </p:cNvPr>
          <p:cNvSpPr txBox="1"/>
          <p:nvPr/>
        </p:nvSpPr>
        <p:spPr>
          <a:xfrm>
            <a:off x="6983223" y="6059184"/>
            <a:ext cx="264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&lt;Use-Case </a:t>
            </a:r>
            <a:r>
              <a:rPr lang="ko-KR" altLang="en-US" dirty="0"/>
              <a:t>설명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9A33E262-5D8D-455B-B063-FA5612BE00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8998055"/>
              </p:ext>
            </p:extLst>
          </p:nvPr>
        </p:nvGraphicFramePr>
        <p:xfrm>
          <a:off x="5117239" y="1952399"/>
          <a:ext cx="6460730" cy="3943945"/>
        </p:xfrm>
        <a:graphic>
          <a:graphicData uri="http://schemas.openxmlformats.org/drawingml/2006/table">
            <a:tbl>
              <a:tblPr/>
              <a:tblGrid>
                <a:gridCol w="1200700">
                  <a:extLst>
                    <a:ext uri="{9D8B030D-6E8A-4147-A177-3AD203B41FA5}">
                      <a16:colId xmlns:a16="http://schemas.microsoft.com/office/drawing/2014/main" val="720485789"/>
                    </a:ext>
                  </a:extLst>
                </a:gridCol>
                <a:gridCol w="5260030">
                  <a:extLst>
                    <a:ext uri="{9D8B030D-6E8A-4147-A177-3AD203B41FA5}">
                      <a16:colId xmlns:a16="http://schemas.microsoft.com/office/drawing/2014/main" val="3777184536"/>
                    </a:ext>
                  </a:extLst>
                </a:gridCol>
              </a:tblGrid>
              <a:tr h="655867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UC_Name</a:t>
                      </a:r>
                      <a:endParaRPr lang="ko-KR" altLang="en-US" sz="1200" b="1" kern="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쇼핑몰 사이트 즐겨찾기</a:t>
                      </a:r>
                      <a:endParaRPr lang="ko-KR" altLang="en-US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733268"/>
                  </a:ext>
                </a:extLst>
              </a:tr>
              <a:tr h="7393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작성자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김성호</a:t>
                      </a:r>
                      <a:endParaRPr lang="ko-KR" altLang="en-US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7416029"/>
                  </a:ext>
                </a:extLst>
              </a:tr>
              <a:tr h="739396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설명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마음에 드는 쇼핑몰 사이트를 나중에 다시 찾을 수 있도록 즐겨찾기 목록에 추가한다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</a:t>
                      </a:r>
                      <a:endParaRPr lang="ko-KR" altLang="en-US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8619216"/>
                  </a:ext>
                </a:extLst>
              </a:tr>
              <a:tr h="57837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행위자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</a:t>
                      </a:r>
                      <a:endParaRPr lang="ko-KR" altLang="en-US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992204"/>
                  </a:ext>
                </a:extLst>
              </a:tr>
              <a:tr h="42818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선행조건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추천 알림 정보에 있는 링크를 통해 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쇼핑몰 사이트에 먼저 접속해야 한다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</a:t>
                      </a:r>
                      <a:endParaRPr lang="ko-KR" altLang="ko-KR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0952779"/>
                  </a:ext>
                </a:extLst>
              </a:tr>
              <a:tr h="802726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기본동작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사용자가 수신한 추천 코디 정보에 함께 첨부된 링크를 클릭한 뒤 우측 상단 버튼을 눌러 해당 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쇼핑몰 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링크를 앱의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쇼핑몰 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즐겨찾기 목록에 추가한다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</a:t>
                      </a:r>
                      <a:endParaRPr lang="ko-KR" altLang="en-US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2987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0126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기본 구조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2.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개발 요구사항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2683C06-2B4E-4157-86FC-DE87B4C75CEA}"/>
              </a:ext>
            </a:extLst>
          </p:cNvPr>
          <p:cNvSpPr/>
          <p:nvPr/>
        </p:nvSpPr>
        <p:spPr>
          <a:xfrm>
            <a:off x="5024387" y="1861831"/>
            <a:ext cx="6631807" cy="4125083"/>
          </a:xfrm>
          <a:prstGeom prst="rect">
            <a:avLst/>
          </a:prstGeom>
          <a:solidFill>
            <a:schemeClr val="tx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F54DC7-5E7B-4060-A79B-F7641A12406A}"/>
              </a:ext>
            </a:extLst>
          </p:cNvPr>
          <p:cNvSpPr txBox="1"/>
          <p:nvPr/>
        </p:nvSpPr>
        <p:spPr>
          <a:xfrm>
            <a:off x="6983223" y="6059184"/>
            <a:ext cx="264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&lt;Use-Case </a:t>
            </a:r>
            <a:r>
              <a:rPr lang="ko-KR" altLang="en-US" dirty="0"/>
              <a:t>설명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41C4FEE8-4CA4-44FB-884B-CEBD7CB322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830689"/>
              </p:ext>
            </p:extLst>
          </p:nvPr>
        </p:nvGraphicFramePr>
        <p:xfrm>
          <a:off x="5109925" y="1952399"/>
          <a:ext cx="6460730" cy="3943945"/>
        </p:xfrm>
        <a:graphic>
          <a:graphicData uri="http://schemas.openxmlformats.org/drawingml/2006/table">
            <a:tbl>
              <a:tblPr/>
              <a:tblGrid>
                <a:gridCol w="1200700">
                  <a:extLst>
                    <a:ext uri="{9D8B030D-6E8A-4147-A177-3AD203B41FA5}">
                      <a16:colId xmlns:a16="http://schemas.microsoft.com/office/drawing/2014/main" val="720485789"/>
                    </a:ext>
                  </a:extLst>
                </a:gridCol>
                <a:gridCol w="5260030">
                  <a:extLst>
                    <a:ext uri="{9D8B030D-6E8A-4147-A177-3AD203B41FA5}">
                      <a16:colId xmlns:a16="http://schemas.microsoft.com/office/drawing/2014/main" val="3777184536"/>
                    </a:ext>
                  </a:extLst>
                </a:gridCol>
              </a:tblGrid>
              <a:tr h="655867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UC_Name</a:t>
                      </a:r>
                      <a:endParaRPr lang="ko-KR" altLang="en-US" sz="1200" b="1" kern="0" spc="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추천 코디 스타일 즐겨찾기</a:t>
                      </a:r>
                      <a:endParaRPr lang="ko-KR" altLang="en-US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733268"/>
                  </a:ext>
                </a:extLst>
              </a:tr>
              <a:tr h="7393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작성자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김성호</a:t>
                      </a:r>
                      <a:endParaRPr lang="ko-KR" altLang="en-US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7416029"/>
                  </a:ext>
                </a:extLst>
              </a:tr>
              <a:tr h="739396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설명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추천 받은 코디 중 마음에 드는 코디를 나중에 알아볼 수 있도록 즐겨찾기 목록에 추가한다</a:t>
                      </a:r>
                      <a:r>
                        <a:rPr 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</a:t>
                      </a:r>
                      <a:endParaRPr lang="ko-KR" altLang="en-US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6858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8619216"/>
                  </a:ext>
                </a:extLst>
              </a:tr>
              <a:tr h="57837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행위자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</a:t>
                      </a:r>
                      <a:endParaRPr lang="ko-KR" altLang="en-US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992204"/>
                  </a:ext>
                </a:extLst>
              </a:tr>
              <a:tr h="42818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선행조건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는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앞서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 날씨에 따른 코디 추천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정보가 수신되어</a:t>
                      </a: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야 한다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</a:t>
                      </a:r>
                      <a:endParaRPr lang="ko-KR" altLang="ko-KR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0952779"/>
                  </a:ext>
                </a:extLst>
              </a:tr>
              <a:tr h="802726"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기본동작</a:t>
                      </a:r>
                    </a:p>
                  </a:txBody>
                  <a:tcPr marL="55103" marR="55103" marT="15234" marB="15234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사용자에게 날씨에 따른 코디 추천이 제공된다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</a:t>
                      </a:r>
                      <a:endParaRPr lang="ko-KR" altLang="ko-KR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제공된 추천 코디 중 마음에 드는 코디를 즐겨찾기 목록에 추가한다</a:t>
                      </a:r>
                      <a:r>
                        <a:rPr lang="en-US" altLang="ko-KR" sz="1200" kern="1200" dirty="0">
                          <a:solidFill>
                            <a:schemeClr val="bg1"/>
                          </a:solidFill>
                          <a:effectLst/>
                          <a:latin typeface="맑은 고딕(본문)"/>
                          <a:ea typeface="+mn-ea"/>
                          <a:cs typeface="+mn-cs"/>
                        </a:rPr>
                        <a:t>.</a:t>
                      </a:r>
                      <a:endParaRPr lang="ko-KR" altLang="en-US" sz="1200" kern="1200" dirty="0">
                        <a:solidFill>
                          <a:schemeClr val="bg1"/>
                        </a:solidFill>
                        <a:effectLst/>
                        <a:latin typeface="맑은 고딕(본문)"/>
                        <a:ea typeface="+mn-ea"/>
                        <a:cs typeface="+mn-cs"/>
                      </a:endParaRPr>
                    </a:p>
                  </a:txBody>
                  <a:tcPr marL="144000" marR="64770" marT="17780" marB="1778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2987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8543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2-2.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기능적</a:t>
            </a: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비기능적 요구사항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C31F7CF9-1EB7-4CFE-A69B-6D4681578B5C}"/>
              </a:ext>
            </a:extLst>
          </p:cNvPr>
          <p:cNvSpPr txBox="1">
            <a:spLocks/>
          </p:cNvSpPr>
          <p:nvPr/>
        </p:nvSpPr>
        <p:spPr>
          <a:xfrm>
            <a:off x="4820978" y="1181299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1)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기능적 요구사항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2.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개발 요구사항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B6B7064-4B4F-45C5-BEF6-12FE9FC218B8}"/>
              </a:ext>
            </a:extLst>
          </p:cNvPr>
          <p:cNvGrpSpPr/>
          <p:nvPr/>
        </p:nvGrpSpPr>
        <p:grpSpPr>
          <a:xfrm>
            <a:off x="4913211" y="1831599"/>
            <a:ext cx="7010884" cy="4281462"/>
            <a:chOff x="4997434" y="1831599"/>
            <a:chExt cx="7010884" cy="4281462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8CFE4006-A644-46F7-B988-F39E82093142}"/>
                </a:ext>
              </a:extLst>
            </p:cNvPr>
            <p:cNvSpPr/>
            <p:nvPr/>
          </p:nvSpPr>
          <p:spPr>
            <a:xfrm>
              <a:off x="7485951" y="1984168"/>
              <a:ext cx="4316844" cy="100852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base" latinLnBrk="0"/>
              <a:r>
                <a:rPr lang="ko-KR" altLang="en-US" sz="1200" dirty="0">
                  <a:solidFill>
                    <a:sysClr val="windowText" lastClr="000000"/>
                  </a:solidFill>
                </a:rPr>
                <a:t>사용자가  터치 한 번으로 추천 받은 코디의 상세정보</a:t>
              </a:r>
              <a:r>
                <a:rPr lang="en-US" altLang="ko-KR" sz="1200" dirty="0">
                  <a:solidFill>
                    <a:sysClr val="windowText" lastClr="000000"/>
                  </a:solidFill>
                </a:rPr>
                <a:t>(</a:t>
              </a:r>
              <a:r>
                <a:rPr lang="ko-KR" altLang="en-US" sz="1200" dirty="0">
                  <a:solidFill>
                    <a:sysClr val="windowText" lastClr="000000"/>
                  </a:solidFill>
                </a:rPr>
                <a:t>구매</a:t>
              </a:r>
              <a:r>
                <a:rPr lang="en-US" altLang="ko-KR" sz="1200" dirty="0">
                  <a:solidFill>
                    <a:sysClr val="windowText" lastClr="000000"/>
                  </a:solidFill>
                </a:rPr>
                <a:t>)</a:t>
              </a:r>
              <a:r>
                <a:rPr lang="ko-KR" altLang="en-US" sz="1200" dirty="0">
                  <a:solidFill>
                    <a:sysClr val="windowText" lastClr="000000"/>
                  </a:solidFill>
                </a:rPr>
                <a:t>에 접근할 수 있는 링크를 함께 제공받는다</a:t>
              </a:r>
              <a:r>
                <a:rPr lang="en-US" altLang="ko-KR" sz="1200" dirty="0">
                  <a:solidFill>
                    <a:sysClr val="windowText" lastClr="000000"/>
                  </a:solidFill>
                </a:rPr>
                <a:t>.</a:t>
              </a:r>
              <a:r>
                <a:rPr lang="ko-KR" altLang="en-US" sz="1200" dirty="0">
                  <a:solidFill>
                    <a:sysClr val="windowText" lastClr="000000"/>
                  </a:solidFill>
                </a:rPr>
                <a:t> </a:t>
              </a:r>
            </a:p>
          </p:txBody>
        </p:sp>
        <p:sp>
          <p:nvSpPr>
            <p:cNvPr id="17" name="사각형: 잘린 한쪽 모서리 16">
              <a:extLst>
                <a:ext uri="{FF2B5EF4-FFF2-40B4-BE49-F238E27FC236}">
                  <a16:creationId xmlns:a16="http://schemas.microsoft.com/office/drawing/2014/main" id="{46163CF8-CC8E-4479-BA99-488AFAA4602E}"/>
                </a:ext>
              </a:extLst>
            </p:cNvPr>
            <p:cNvSpPr/>
            <p:nvPr/>
          </p:nvSpPr>
          <p:spPr>
            <a:xfrm>
              <a:off x="4997434" y="2018905"/>
              <a:ext cx="2188455" cy="973790"/>
            </a:xfrm>
            <a:prstGeom prst="snip1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r>
                <a:rPr lang="ko-KR" altLang="en-US" dirty="0">
                  <a:solidFill>
                    <a:sysClr val="windowText" lastClr="000000"/>
                  </a:solidFill>
                </a:rPr>
                <a:t>추천 코디 상품 </a:t>
              </a:r>
              <a:endParaRPr lang="en-US" altLang="ko-KR" dirty="0">
                <a:solidFill>
                  <a:sysClr val="windowText" lastClr="000000"/>
                </a:solidFill>
              </a:endParaRPr>
            </a:p>
            <a:p>
              <a:pPr algn="ctr" fontAlgn="base"/>
              <a:r>
                <a:rPr lang="ko-KR" altLang="en-US" dirty="0">
                  <a:solidFill>
                    <a:sysClr val="windowText" lastClr="000000"/>
                  </a:solidFill>
                </a:rPr>
                <a:t>링크 연결 </a:t>
              </a:r>
            </a:p>
          </p:txBody>
        </p:sp>
        <p:sp>
          <p:nvSpPr>
            <p:cNvPr id="18" name="사각형: 잘린 한쪽 모서리 17">
              <a:extLst>
                <a:ext uri="{FF2B5EF4-FFF2-40B4-BE49-F238E27FC236}">
                  <a16:creationId xmlns:a16="http://schemas.microsoft.com/office/drawing/2014/main" id="{1EFF487E-6E59-4F4A-BEB9-A915D94C06DB}"/>
                </a:ext>
              </a:extLst>
            </p:cNvPr>
            <p:cNvSpPr/>
            <p:nvPr/>
          </p:nvSpPr>
          <p:spPr>
            <a:xfrm>
              <a:off x="4997434" y="3509906"/>
              <a:ext cx="2183062" cy="973790"/>
            </a:xfrm>
            <a:prstGeom prst="snip1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>
                <a:lnSpc>
                  <a:spcPct val="90000"/>
                </a:lnSpc>
                <a:spcBef>
                  <a:spcPts val="1000"/>
                </a:spcBef>
              </a:pPr>
              <a:r>
                <a:rPr lang="ko-KR" altLang="en-US" dirty="0">
                  <a:solidFill>
                    <a:sysClr val="windowText" lastClr="000000"/>
                  </a:solidFill>
                </a:rPr>
                <a:t>추천 코디 알림 </a:t>
              </a:r>
              <a:endParaRPr lang="en-US" altLang="ko-KR" dirty="0">
                <a:solidFill>
                  <a:sysClr val="windowText" lastClr="000000"/>
                </a:solidFill>
              </a:endParaRPr>
            </a:p>
            <a:p>
              <a:pPr algn="ctr" fontAlgn="base">
                <a:lnSpc>
                  <a:spcPct val="90000"/>
                </a:lnSpc>
                <a:spcBef>
                  <a:spcPts val="1000"/>
                </a:spcBef>
              </a:pPr>
              <a:r>
                <a:rPr lang="ko-KR" altLang="en-US" dirty="0">
                  <a:solidFill>
                    <a:sysClr val="windowText" lastClr="000000"/>
                  </a:solidFill>
                </a:rPr>
                <a:t>서비스 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6C62E35-3552-4C95-AA8B-4F49BEDE1F61}"/>
                </a:ext>
              </a:extLst>
            </p:cNvPr>
            <p:cNvSpPr/>
            <p:nvPr/>
          </p:nvSpPr>
          <p:spPr>
            <a:xfrm>
              <a:off x="7485951" y="3498164"/>
              <a:ext cx="4316844" cy="100852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fontAlgn="base" latinLnBrk="0">
                <a:lnSpc>
                  <a:spcPct val="150000"/>
                </a:lnSpc>
                <a:spcBef>
                  <a:spcPts val="1000"/>
                </a:spcBef>
                <a:buFontTx/>
                <a:buChar char="-"/>
              </a:pPr>
              <a:r>
                <a:rPr lang="ko-KR" altLang="en-US" sz="1200" dirty="0">
                  <a:solidFill>
                    <a:sysClr val="windowText" lastClr="000000"/>
                  </a:solidFill>
                </a:rPr>
                <a:t>옷 추천 알림을 수신 기능을 활성화 하여</a:t>
              </a:r>
              <a:r>
                <a:rPr lang="en-US" altLang="ko-KR" sz="1200" dirty="0">
                  <a:solidFill>
                    <a:sysClr val="windowText" lastClr="000000"/>
                  </a:solidFill>
                </a:rPr>
                <a:t>, </a:t>
              </a:r>
              <a:r>
                <a:rPr lang="ko-KR" altLang="en-US" sz="1200" dirty="0">
                  <a:solidFill>
                    <a:sysClr val="windowText" lastClr="000000"/>
                  </a:solidFill>
                </a:rPr>
                <a:t>선호하는 스타일</a:t>
              </a:r>
              <a:r>
                <a:rPr lang="en-US" altLang="ko-KR" sz="1200" dirty="0">
                  <a:solidFill>
                    <a:sysClr val="windowText" lastClr="000000"/>
                  </a:solidFill>
                </a:rPr>
                <a:t>/</a:t>
              </a:r>
              <a:r>
                <a:rPr lang="ko-KR" altLang="en-US" sz="1200" dirty="0" err="1">
                  <a:solidFill>
                    <a:sysClr val="windowText" lastClr="000000"/>
                  </a:solidFill>
                </a:rPr>
                <a:t>상황별</a:t>
              </a:r>
              <a:r>
                <a:rPr lang="ko-KR" altLang="en-US" sz="1200" dirty="0">
                  <a:solidFill>
                    <a:sysClr val="windowText" lastClr="000000"/>
                  </a:solidFill>
                </a:rPr>
                <a:t> 필터 설정하면 적합한 코디 알림을 앱 또는 카카오톡 푸시 알림으로 수신한다</a:t>
              </a:r>
              <a:r>
                <a:rPr lang="en-US" altLang="ko-KR" sz="1200" dirty="0">
                  <a:solidFill>
                    <a:sysClr val="windowText" lastClr="000000"/>
                  </a:solidFill>
                </a:rPr>
                <a:t>.</a:t>
              </a:r>
            </a:p>
          </p:txBody>
        </p:sp>
        <p:sp>
          <p:nvSpPr>
            <p:cNvPr id="20" name="양쪽 중괄호 19">
              <a:extLst>
                <a:ext uri="{FF2B5EF4-FFF2-40B4-BE49-F238E27FC236}">
                  <a16:creationId xmlns:a16="http://schemas.microsoft.com/office/drawing/2014/main" id="{B79A21A6-40AD-43F5-9A79-22C81757999F}"/>
                </a:ext>
              </a:extLst>
            </p:cNvPr>
            <p:cNvSpPr/>
            <p:nvPr/>
          </p:nvSpPr>
          <p:spPr>
            <a:xfrm>
              <a:off x="7300082" y="3348431"/>
              <a:ext cx="4708236" cy="1313664"/>
            </a:xfrm>
            <a:prstGeom prst="brace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양쪽 중괄호 23">
              <a:extLst>
                <a:ext uri="{FF2B5EF4-FFF2-40B4-BE49-F238E27FC236}">
                  <a16:creationId xmlns:a16="http://schemas.microsoft.com/office/drawing/2014/main" id="{FF936D12-7551-49E0-BE6E-4FCDB922428E}"/>
                </a:ext>
              </a:extLst>
            </p:cNvPr>
            <p:cNvSpPr/>
            <p:nvPr/>
          </p:nvSpPr>
          <p:spPr>
            <a:xfrm>
              <a:off x="7290255" y="1831599"/>
              <a:ext cx="4708236" cy="1313664"/>
            </a:xfrm>
            <a:prstGeom prst="brace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DE94F14A-AA9C-4E70-A64F-DC989B9891FA}"/>
                </a:ext>
              </a:extLst>
            </p:cNvPr>
            <p:cNvGrpSpPr/>
            <p:nvPr/>
          </p:nvGrpSpPr>
          <p:grpSpPr>
            <a:xfrm>
              <a:off x="4997434" y="4799397"/>
              <a:ext cx="7010884" cy="1313664"/>
              <a:chOff x="5149834" y="3643804"/>
              <a:chExt cx="7010884" cy="1313664"/>
            </a:xfrm>
          </p:grpSpPr>
          <p:sp>
            <p:nvSpPr>
              <p:cNvPr id="21" name="사각형: 잘린 한쪽 모서리 20">
                <a:extLst>
                  <a:ext uri="{FF2B5EF4-FFF2-40B4-BE49-F238E27FC236}">
                    <a16:creationId xmlns:a16="http://schemas.microsoft.com/office/drawing/2014/main" id="{97F9A564-0208-4DA1-BA28-1B00520BB051}"/>
                  </a:ext>
                </a:extLst>
              </p:cNvPr>
              <p:cNvSpPr/>
              <p:nvPr/>
            </p:nvSpPr>
            <p:spPr>
              <a:xfrm>
                <a:off x="5149834" y="3805279"/>
                <a:ext cx="2183062" cy="973790"/>
              </a:xfrm>
              <a:prstGeom prst="snip1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lnSpc>
                    <a:spcPct val="90000"/>
                  </a:lnSpc>
                  <a:spcBef>
                    <a:spcPts val="1000"/>
                  </a:spcBef>
                </a:pPr>
                <a:r>
                  <a:rPr lang="ko-KR" altLang="en-US" dirty="0">
                    <a:solidFill>
                      <a:sysClr val="windowText" lastClr="000000"/>
                    </a:solidFill>
                  </a:rPr>
                  <a:t>날씨 정보 제공</a:t>
                </a: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032D8111-5E5A-4536-AE56-C71913673B04}"/>
                  </a:ext>
                </a:extLst>
              </p:cNvPr>
              <p:cNvSpPr/>
              <p:nvPr/>
            </p:nvSpPr>
            <p:spPr>
              <a:xfrm>
                <a:off x="7638351" y="3793537"/>
                <a:ext cx="4316844" cy="100852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fontAlgn="base" latinLnBrk="0">
                  <a:lnSpc>
                    <a:spcPct val="150000"/>
                  </a:lnSpc>
                  <a:spcBef>
                    <a:spcPts val="1000"/>
                  </a:spcBef>
                </a:pP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- 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어플 내에서 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‘</a:t>
                </a:r>
                <a:r>
                  <a:rPr lang="ko-KR" altLang="en-US" sz="1200" dirty="0" err="1">
                    <a:solidFill>
                      <a:sysClr val="windowText" lastClr="000000"/>
                    </a:solidFill>
                  </a:rPr>
                  <a:t>날씨＇메뉴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 버튼을 통해 사용자가 설정한 특정 지역의 일간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/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주간 날씨를 실시간으로 제공 받는다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.</a:t>
                </a:r>
              </a:p>
            </p:txBody>
          </p:sp>
          <p:sp>
            <p:nvSpPr>
              <p:cNvPr id="23" name="양쪽 중괄호 22">
                <a:extLst>
                  <a:ext uri="{FF2B5EF4-FFF2-40B4-BE49-F238E27FC236}">
                    <a16:creationId xmlns:a16="http://schemas.microsoft.com/office/drawing/2014/main" id="{811D1275-B45E-472C-8A37-817CACC3BCD8}"/>
                  </a:ext>
                </a:extLst>
              </p:cNvPr>
              <p:cNvSpPr/>
              <p:nvPr/>
            </p:nvSpPr>
            <p:spPr>
              <a:xfrm>
                <a:off x="7452482" y="3643804"/>
                <a:ext cx="4708236" cy="1313664"/>
              </a:xfrm>
              <a:prstGeom prst="brace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6775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82D17BD-6FD2-4367-BBBD-78BAD15A3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233" y="1332977"/>
            <a:ext cx="3788601" cy="2156621"/>
          </a:xfr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800" kern="12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  <a:latin typeface="+mj-lt"/>
                <a:ea typeface="+mj-ea"/>
                <a:cs typeface="+mj-cs"/>
              </a:rPr>
              <a:t>목  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9DEF87-5CB6-42F9-B823-75812EFB8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2564" y="368491"/>
            <a:ext cx="7408203" cy="4296274"/>
          </a:xfrm>
        </p:spPr>
        <p:txBody>
          <a:bodyPr vert="horz" lIns="91440" tIns="45720" rIns="91440" bIns="45720" rtlCol="0">
            <a:normAutofit/>
          </a:bodyPr>
          <a:lstStyle/>
          <a:p>
            <a:pPr marL="800100" indent="-514350" latinLnBrk="0">
              <a:lnSpc>
                <a:spcPct val="110000"/>
              </a:lnSpc>
              <a:buAutoNum type="arabicPeriod"/>
            </a:pPr>
            <a:r>
              <a:rPr lang="ko-KR" altLang="en-US" sz="26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과제 개발 계획</a:t>
            </a:r>
            <a:endParaRPr lang="en-US" altLang="ko-KR" sz="26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0" latinLnBrk="0">
              <a:lnSpc>
                <a:spcPct val="110000"/>
              </a:lnSpc>
              <a:buNone/>
            </a:pP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1-1 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과제 개발 개요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0" latinLnBrk="0">
              <a:lnSpc>
                <a:spcPct val="110000"/>
              </a:lnSpc>
              <a:buNone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1)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내용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0" latinLnBrk="0">
              <a:lnSpc>
                <a:spcPct val="110000"/>
              </a:lnSpc>
              <a:buNone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   2)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최종 목표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0" latinLnBrk="0">
              <a:lnSpc>
                <a:spcPct val="110000"/>
              </a:lnSpc>
              <a:buNone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3)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개발에 필요한 기술 및 자원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0" latinLnBrk="0">
              <a:lnSpc>
                <a:spcPct val="110000"/>
              </a:lnSpc>
              <a:buNone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4)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개발기술의 기대효과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0" latinLnBrk="0">
              <a:lnSpc>
                <a:spcPct val="110000"/>
              </a:lnSpc>
              <a:buNone/>
            </a:pPr>
            <a:r>
              <a:rPr lang="en-US" altLang="ko-KR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1-2) </a:t>
            </a:r>
            <a:r>
              <a:rPr lang="ko-KR" altLang="en-US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개발과제 추진 체계</a:t>
            </a:r>
            <a:endParaRPr lang="en-US" altLang="ko-KR" sz="19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0" latinLnBrk="0">
              <a:lnSpc>
                <a:spcPct val="110000"/>
              </a:lnSpc>
              <a:buNone/>
            </a:pPr>
            <a:r>
              <a:rPr lang="en-US" altLang="ko-KR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1-3) </a:t>
            </a:r>
            <a:r>
              <a:rPr lang="ko-KR" altLang="en-US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과제 추진 일정</a:t>
            </a:r>
            <a:endParaRPr lang="en-US" altLang="ko-KR" sz="19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0" latinLnBrk="0">
              <a:lnSpc>
                <a:spcPct val="110000"/>
              </a:lnSpc>
              <a:buNone/>
            </a:pPr>
            <a:r>
              <a:rPr lang="en-US" altLang="ko-KR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1-4) </a:t>
            </a:r>
            <a:r>
              <a:rPr lang="ko-KR" altLang="en-US" sz="19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개발에 따른 예산 계획</a:t>
            </a:r>
            <a:endParaRPr lang="en-US" altLang="ko-KR" sz="19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A0046D7-C95B-443C-8C6A-51474B610FE6}"/>
              </a:ext>
            </a:extLst>
          </p:cNvPr>
          <p:cNvSpPr/>
          <p:nvPr/>
        </p:nvSpPr>
        <p:spPr>
          <a:xfrm>
            <a:off x="4602563" y="4613151"/>
            <a:ext cx="6096000" cy="167738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0" latinLnBrk="0">
              <a:spcBef>
                <a:spcPts val="1000"/>
              </a:spcBef>
              <a:buNone/>
            </a:pPr>
            <a:r>
              <a:rPr lang="ko-KR" altLang="en-US" sz="2400" b="1" dirty="0">
                <a:latin typeface="맑은 고딕" panose="020B0503020000020004" pitchFamily="50" charset="-127"/>
              </a:rPr>
              <a:t> </a:t>
            </a:r>
            <a:r>
              <a:rPr lang="en-US" altLang="ko-KR" sz="2400" b="1" dirty="0">
                <a:latin typeface="맑은 고딕" panose="020B0503020000020004" pitchFamily="50" charset="-127"/>
              </a:rPr>
              <a:t>2.	</a:t>
            </a:r>
            <a:r>
              <a:rPr lang="ko-KR" altLang="en-US" sz="2400" b="1" dirty="0">
                <a:latin typeface="맑은 고딕" panose="020B0503020000020004" pitchFamily="50" charset="-127"/>
              </a:rPr>
              <a:t>개발 요구사항</a:t>
            </a:r>
            <a:endParaRPr lang="en-US" altLang="ko-KR" sz="2400" b="1" dirty="0">
              <a:latin typeface="맑은 고딕" panose="020B0503020000020004" pitchFamily="50" charset="-127"/>
            </a:endParaRPr>
          </a:p>
          <a:p>
            <a:pPr marL="285750" indent="0" latinLnBrk="0">
              <a:spcBef>
                <a:spcPts val="1000"/>
              </a:spcBef>
              <a:buNone/>
            </a:pPr>
            <a:r>
              <a:rPr lang="en-US" altLang="ko-KR" dirty="0">
                <a:latin typeface="맑은 고딕" panose="020B0503020000020004" pitchFamily="50" charset="-127"/>
              </a:rPr>
              <a:t>    2-1 </a:t>
            </a:r>
            <a:r>
              <a:rPr lang="ko-KR" altLang="en-US" dirty="0">
                <a:latin typeface="맑은 고딕" panose="020B0503020000020004" pitchFamily="50" charset="-127"/>
              </a:rPr>
              <a:t>시스템 기본 구조</a:t>
            </a:r>
            <a:endParaRPr lang="en-US" altLang="ko-KR" dirty="0">
              <a:latin typeface="맑은 고딕" panose="020B0503020000020004" pitchFamily="50" charset="-127"/>
            </a:endParaRPr>
          </a:p>
          <a:p>
            <a:pPr marL="285750" indent="0" latinLnBrk="0">
              <a:spcBef>
                <a:spcPts val="1000"/>
              </a:spcBef>
              <a:buNone/>
            </a:pPr>
            <a:r>
              <a:rPr lang="en-US" altLang="ko-KR" dirty="0">
                <a:latin typeface="맑은 고딕" panose="020B0503020000020004" pitchFamily="50" charset="-127"/>
              </a:rPr>
              <a:t>    2-2 </a:t>
            </a:r>
            <a:r>
              <a:rPr lang="ko-KR" altLang="en-US" dirty="0">
                <a:latin typeface="맑은 고딕" panose="020B0503020000020004" pitchFamily="50" charset="-127"/>
              </a:rPr>
              <a:t>기능적 및 비기능적 요구사항</a:t>
            </a:r>
            <a:endParaRPr lang="en-US" altLang="ko-KR" dirty="0">
              <a:latin typeface="맑은 고딕" panose="020B0503020000020004" pitchFamily="50" charset="-127"/>
            </a:endParaRPr>
          </a:p>
          <a:p>
            <a:pPr marL="285750" indent="0" latinLnBrk="0">
              <a:spcBef>
                <a:spcPts val="1000"/>
              </a:spcBef>
              <a:buNone/>
            </a:pPr>
            <a:r>
              <a:rPr lang="en-US" altLang="ko-KR" dirty="0">
                <a:latin typeface="맑은 고딕" panose="020B0503020000020004" pitchFamily="50" charset="-127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692462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2-2.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기능적</a:t>
            </a: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비기능적 요구사항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C31F7CF9-1EB7-4CFE-A69B-6D4681578B5C}"/>
              </a:ext>
            </a:extLst>
          </p:cNvPr>
          <p:cNvSpPr txBox="1">
            <a:spLocks/>
          </p:cNvSpPr>
          <p:nvPr/>
        </p:nvSpPr>
        <p:spPr>
          <a:xfrm>
            <a:off x="4820978" y="1181299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1)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비기능적 요구사항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2.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개발 요구사항</a:t>
            </a:r>
          </a:p>
        </p:txBody>
      </p:sp>
      <p:sp>
        <p:nvSpPr>
          <p:cNvPr id="17" name="사각형: 잘린 한쪽 모서리 16">
            <a:extLst>
              <a:ext uri="{FF2B5EF4-FFF2-40B4-BE49-F238E27FC236}">
                <a16:creationId xmlns:a16="http://schemas.microsoft.com/office/drawing/2014/main" id="{7F975AA6-56C5-41AF-B8CB-FD0980D988FC}"/>
              </a:ext>
            </a:extLst>
          </p:cNvPr>
          <p:cNvSpPr/>
          <p:nvPr/>
        </p:nvSpPr>
        <p:spPr>
          <a:xfrm>
            <a:off x="4916920" y="2499605"/>
            <a:ext cx="2188455" cy="973790"/>
          </a:xfrm>
          <a:prstGeom prst="snip1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ko-KR" dirty="0">
                <a:solidFill>
                  <a:schemeClr val="tx1"/>
                </a:solidFill>
              </a:rPr>
              <a:t>제품 요구사항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83E6956-71C5-4980-B985-E9A418CA12E5}"/>
              </a:ext>
            </a:extLst>
          </p:cNvPr>
          <p:cNvGrpSpPr/>
          <p:nvPr/>
        </p:nvGrpSpPr>
        <p:grpSpPr>
          <a:xfrm>
            <a:off x="7180496" y="1831598"/>
            <a:ext cx="4859104" cy="2400159"/>
            <a:chOff x="7180496" y="1831598"/>
            <a:chExt cx="4929988" cy="2400159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31B21EC-9B49-496D-96E0-E827EB957857}"/>
                </a:ext>
              </a:extLst>
            </p:cNvPr>
            <p:cNvSpPr/>
            <p:nvPr/>
          </p:nvSpPr>
          <p:spPr>
            <a:xfrm>
              <a:off x="7485951" y="1984168"/>
              <a:ext cx="4316844" cy="20925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rIns="108000" rtlCol="0" anchor="ctr"/>
            <a:lstStyle/>
            <a:p>
              <a:r>
                <a:rPr lang="en-US" altLang="ko-KR" sz="1400" b="1" spc="-100" dirty="0">
                  <a:solidFill>
                    <a:sysClr val="windowText" lastClr="000000"/>
                  </a:solidFill>
                </a:rPr>
                <a:t>[</a:t>
              </a:r>
              <a:r>
                <a:rPr lang="ko-KR" altLang="ko-KR" sz="1400" b="1" spc="-100" dirty="0">
                  <a:solidFill>
                    <a:sysClr val="windowText" lastClr="000000"/>
                  </a:solidFill>
                </a:rPr>
                <a:t>사용성</a:t>
              </a:r>
              <a:r>
                <a:rPr lang="en-US" altLang="ko-KR" sz="1400" b="1" spc="-100" dirty="0">
                  <a:solidFill>
                    <a:sysClr val="windowText" lastClr="000000"/>
                  </a:solidFill>
                </a:rPr>
                <a:t>]</a:t>
              </a:r>
              <a:endParaRPr lang="ko-KR" altLang="ko-KR" sz="1400" b="1" spc="-100" dirty="0">
                <a:solidFill>
                  <a:sysClr val="windowText" lastClr="000000"/>
                </a:solidFill>
              </a:endParaRPr>
            </a:p>
            <a:p>
              <a:pPr lvl="0"/>
              <a:r>
                <a:rPr lang="en-US" altLang="ko-KR" sz="1400" spc="-100" dirty="0">
                  <a:solidFill>
                    <a:sysClr val="windowText" lastClr="000000"/>
                  </a:solidFill>
                </a:rPr>
                <a:t>    :</a:t>
              </a:r>
              <a:r>
                <a:rPr lang="ko-KR" altLang="ko-KR" sz="1400" spc="-100" dirty="0">
                  <a:solidFill>
                    <a:sysClr val="windowText" lastClr="000000"/>
                  </a:solidFill>
                </a:rPr>
                <a:t>사용자가 사용하기 쉽게 앱 형식으로 제공돼야 한다</a:t>
              </a:r>
              <a:r>
                <a:rPr lang="en-US" altLang="ko-KR" sz="1400" spc="-100" dirty="0">
                  <a:solidFill>
                    <a:sysClr val="windowText" lastClr="000000"/>
                  </a:solidFill>
                </a:rPr>
                <a:t>. </a:t>
              </a:r>
              <a:endParaRPr lang="ko-KR" altLang="ko-KR" sz="1400" spc="-100" dirty="0">
                <a:solidFill>
                  <a:sysClr val="windowText" lastClr="000000"/>
                </a:solidFill>
              </a:endParaRPr>
            </a:p>
            <a:p>
              <a:pPr lvl="0"/>
              <a:r>
                <a:rPr lang="en-US" altLang="ko-KR" sz="1400" spc="-100" dirty="0">
                  <a:solidFill>
                    <a:sysClr val="windowText" lastClr="000000"/>
                  </a:solidFill>
                </a:rPr>
                <a:t>    :</a:t>
              </a:r>
              <a:r>
                <a:rPr lang="ko-KR" altLang="ko-KR" sz="1400" spc="-100" dirty="0">
                  <a:solidFill>
                    <a:sysClr val="windowText" lastClr="000000"/>
                  </a:solidFill>
                </a:rPr>
                <a:t>카카오톡</a:t>
              </a:r>
              <a:r>
                <a:rPr lang="en-US" altLang="ko-KR" sz="1400" spc="-100" dirty="0">
                  <a:solidFill>
                    <a:sysClr val="windowText" lastClr="000000"/>
                  </a:solidFill>
                </a:rPr>
                <a:t>API </a:t>
              </a:r>
              <a:r>
                <a:rPr lang="ko-KR" altLang="ko-KR" sz="1400" spc="-100" dirty="0">
                  <a:solidFill>
                    <a:sysClr val="windowText" lastClr="000000"/>
                  </a:solidFill>
                </a:rPr>
                <a:t>연동을 통해 접근성을 높여야 한다</a:t>
              </a:r>
              <a:r>
                <a:rPr lang="en-US" altLang="ko-KR" sz="1400" spc="-100" dirty="0">
                  <a:solidFill>
                    <a:sysClr val="windowText" lastClr="000000"/>
                  </a:solidFill>
                </a:rPr>
                <a:t>.</a:t>
              </a:r>
              <a:endParaRPr lang="ko-KR" altLang="ko-KR" sz="1400" spc="-100" dirty="0">
                <a:solidFill>
                  <a:sysClr val="windowText" lastClr="000000"/>
                </a:solidFill>
              </a:endParaRPr>
            </a:p>
            <a:p>
              <a:endParaRPr lang="en-US" altLang="ko-KR" sz="1400" b="1" spc="-100" dirty="0">
                <a:solidFill>
                  <a:sysClr val="windowText" lastClr="000000"/>
                </a:solidFill>
              </a:endParaRPr>
            </a:p>
            <a:p>
              <a:r>
                <a:rPr lang="en-US" altLang="ko-KR" sz="1400" b="1" spc="-100" dirty="0">
                  <a:solidFill>
                    <a:sysClr val="windowText" lastClr="000000"/>
                  </a:solidFill>
                </a:rPr>
                <a:t>[</a:t>
              </a:r>
              <a:r>
                <a:rPr lang="ko-KR" altLang="ko-KR" sz="1400" b="1" spc="-100" dirty="0">
                  <a:solidFill>
                    <a:sysClr val="windowText" lastClr="000000"/>
                  </a:solidFill>
                </a:rPr>
                <a:t>신뢰성</a:t>
              </a:r>
              <a:r>
                <a:rPr lang="en-US" altLang="ko-KR" sz="1400" b="1" spc="-100" dirty="0">
                  <a:solidFill>
                    <a:sysClr val="windowText" lastClr="000000"/>
                  </a:solidFill>
                </a:rPr>
                <a:t>]</a:t>
              </a:r>
              <a:endParaRPr lang="ko-KR" altLang="ko-KR" sz="1400" b="1" spc="-100" dirty="0">
                <a:solidFill>
                  <a:sysClr val="windowText" lastClr="000000"/>
                </a:solidFill>
              </a:endParaRPr>
            </a:p>
            <a:p>
              <a:pPr lvl="0"/>
              <a:r>
                <a:rPr lang="en-US" altLang="ko-KR" sz="1400" spc="-100" dirty="0">
                  <a:solidFill>
                    <a:sysClr val="windowText" lastClr="000000"/>
                  </a:solidFill>
                </a:rPr>
                <a:t>    :</a:t>
              </a:r>
              <a:r>
                <a:rPr lang="ko-KR" altLang="ko-KR" sz="1400" spc="-100" dirty="0">
                  <a:solidFill>
                    <a:sysClr val="windowText" lastClr="000000"/>
                  </a:solidFill>
                </a:rPr>
                <a:t>사용자가 코디 추천이 마음에 들지 않을 때 설문을 통한 데이터 수집을 토대로 보완한다</a:t>
              </a:r>
              <a:r>
                <a:rPr lang="en-US" altLang="ko-KR" sz="1400" spc="-100" dirty="0">
                  <a:solidFill>
                    <a:sysClr val="windowText" lastClr="000000"/>
                  </a:solidFill>
                </a:rPr>
                <a:t>.</a:t>
              </a:r>
              <a:endParaRPr lang="ko-KR" altLang="ko-KR" sz="1400" spc="-1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양쪽 중괄호 20">
              <a:extLst>
                <a:ext uri="{FF2B5EF4-FFF2-40B4-BE49-F238E27FC236}">
                  <a16:creationId xmlns:a16="http://schemas.microsoft.com/office/drawing/2014/main" id="{777F84A3-76F7-408E-AC7F-C5EB88A4A588}"/>
                </a:ext>
              </a:extLst>
            </p:cNvPr>
            <p:cNvSpPr/>
            <p:nvPr/>
          </p:nvSpPr>
          <p:spPr>
            <a:xfrm>
              <a:off x="7180496" y="1831598"/>
              <a:ext cx="4929988" cy="2400159"/>
            </a:xfrm>
            <a:prstGeom prst="brace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B7448BB-9095-46AB-A236-9434696CF533}"/>
              </a:ext>
            </a:extLst>
          </p:cNvPr>
          <p:cNvSpPr/>
          <p:nvPr/>
        </p:nvSpPr>
        <p:spPr>
          <a:xfrm>
            <a:off x="7485951" y="4452268"/>
            <a:ext cx="4254776" cy="2092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ctr"/>
          <a:lstStyle/>
          <a:p>
            <a:r>
              <a:rPr lang="en-US" altLang="ko-KR" sz="1400" b="1" spc="-100" dirty="0">
                <a:solidFill>
                  <a:sysClr val="windowText" lastClr="000000"/>
                </a:solidFill>
              </a:rPr>
              <a:t>[</a:t>
            </a:r>
            <a:r>
              <a:rPr lang="ko-KR" altLang="ko-KR" sz="1400" b="1" spc="-100" dirty="0">
                <a:solidFill>
                  <a:sysClr val="windowText" lastClr="000000"/>
                </a:solidFill>
              </a:rPr>
              <a:t>배포</a:t>
            </a:r>
            <a:r>
              <a:rPr lang="en-US" altLang="ko-KR" sz="1400" b="1" spc="-100" dirty="0">
                <a:solidFill>
                  <a:sysClr val="windowText" lastClr="000000"/>
                </a:solidFill>
              </a:rPr>
              <a:t>]</a:t>
            </a:r>
            <a:endParaRPr lang="ko-KR" altLang="ko-KR" sz="1400" b="1" spc="-100" dirty="0">
              <a:solidFill>
                <a:sysClr val="windowText" lastClr="000000"/>
              </a:solidFill>
            </a:endParaRPr>
          </a:p>
          <a:p>
            <a:pPr lvl="0"/>
            <a:r>
              <a:rPr lang="en-US" altLang="ko-KR" sz="1400" spc="-100" dirty="0">
                <a:solidFill>
                  <a:sysClr val="windowText" lastClr="000000"/>
                </a:solidFill>
              </a:rPr>
              <a:t>    :</a:t>
            </a:r>
            <a:r>
              <a:rPr lang="ko-KR" altLang="ko-KR" sz="1400" spc="-100" dirty="0">
                <a:solidFill>
                  <a:sysClr val="windowText" lastClr="000000"/>
                </a:solidFill>
              </a:rPr>
              <a:t>플레이 스토어 또는 앱 스토어에서 다운받을 수 있어야 한다</a:t>
            </a:r>
            <a:endParaRPr lang="en-US" altLang="ko-KR" sz="1400" spc="-100" dirty="0">
              <a:solidFill>
                <a:sysClr val="windowText" lastClr="000000"/>
              </a:solidFill>
            </a:endParaRPr>
          </a:p>
          <a:p>
            <a:pPr lvl="0"/>
            <a:endParaRPr lang="ko-KR" altLang="ko-KR" sz="1400" spc="-100" dirty="0">
              <a:solidFill>
                <a:sysClr val="windowText" lastClr="000000"/>
              </a:solidFill>
            </a:endParaRPr>
          </a:p>
          <a:p>
            <a:r>
              <a:rPr lang="en-US" altLang="ko-KR" sz="1400" b="1" spc="-100" dirty="0">
                <a:solidFill>
                  <a:sysClr val="windowText" lastClr="000000"/>
                </a:solidFill>
              </a:rPr>
              <a:t>[</a:t>
            </a:r>
            <a:r>
              <a:rPr lang="ko-KR" altLang="ko-KR" sz="1400" b="1" spc="-100" dirty="0">
                <a:solidFill>
                  <a:sysClr val="windowText" lastClr="000000"/>
                </a:solidFill>
              </a:rPr>
              <a:t>구현</a:t>
            </a:r>
            <a:r>
              <a:rPr lang="en-US" altLang="ko-KR" sz="1400" b="1" spc="-100" dirty="0">
                <a:solidFill>
                  <a:sysClr val="windowText" lastClr="000000"/>
                </a:solidFill>
              </a:rPr>
              <a:t>]</a:t>
            </a:r>
            <a:endParaRPr lang="ko-KR" altLang="ko-KR" sz="1400" b="1" spc="-100" dirty="0">
              <a:solidFill>
                <a:sysClr val="windowText" lastClr="000000"/>
              </a:solidFill>
            </a:endParaRPr>
          </a:p>
          <a:p>
            <a:pPr lvl="0"/>
            <a:r>
              <a:rPr lang="en-US" altLang="ko-KR" sz="1400" spc="-100" dirty="0">
                <a:solidFill>
                  <a:sysClr val="windowText" lastClr="000000"/>
                </a:solidFill>
              </a:rPr>
              <a:t>    :</a:t>
            </a:r>
            <a:r>
              <a:rPr lang="ko-KR" altLang="en-US" sz="1400" spc="-100" dirty="0" err="1">
                <a:solidFill>
                  <a:sysClr val="windowText" lastClr="000000"/>
                </a:solidFill>
              </a:rPr>
              <a:t>딥러닝</a:t>
            </a:r>
            <a:r>
              <a:rPr lang="ko-KR" altLang="ko-KR" sz="1400" spc="-100" dirty="0" err="1">
                <a:solidFill>
                  <a:sysClr val="windowText" lastClr="000000"/>
                </a:solidFill>
              </a:rPr>
              <a:t>을</a:t>
            </a:r>
            <a:r>
              <a:rPr lang="ko-KR" altLang="ko-KR" sz="1400" spc="-100" dirty="0">
                <a:solidFill>
                  <a:sysClr val="windowText" lastClr="000000"/>
                </a:solidFill>
              </a:rPr>
              <a:t> 통해 데이터셋을 제공한다</a:t>
            </a:r>
            <a:r>
              <a:rPr lang="en-US" altLang="ko-KR" sz="1400" spc="-100" dirty="0">
                <a:solidFill>
                  <a:sysClr val="windowText" lastClr="000000"/>
                </a:solidFill>
              </a:rPr>
              <a:t>.</a:t>
            </a:r>
            <a:endParaRPr lang="ko-KR" altLang="ko-KR" sz="1400" spc="-100" dirty="0">
              <a:solidFill>
                <a:sysClr val="windowText" lastClr="000000"/>
              </a:solidFill>
            </a:endParaRPr>
          </a:p>
          <a:p>
            <a:pPr lvl="0"/>
            <a:r>
              <a:rPr lang="en-US" altLang="ko-KR" sz="1400" spc="-100" dirty="0">
                <a:solidFill>
                  <a:sysClr val="windowText" lastClr="000000"/>
                </a:solidFill>
              </a:rPr>
              <a:t>    :</a:t>
            </a:r>
            <a:r>
              <a:rPr lang="ko-KR" altLang="ko-KR" sz="1400" spc="-100" dirty="0">
                <a:solidFill>
                  <a:sysClr val="windowText" lastClr="000000"/>
                </a:solidFill>
              </a:rPr>
              <a:t>안드로이드 앱을 개발하기 위해</a:t>
            </a:r>
            <a:r>
              <a:rPr lang="en-US" altLang="ko-KR" sz="1400" spc="-100" dirty="0">
                <a:solidFill>
                  <a:sysClr val="windowText" lastClr="000000"/>
                </a:solidFill>
              </a:rPr>
              <a:t> Java</a:t>
            </a:r>
            <a:r>
              <a:rPr lang="ko-KR" altLang="ko-KR" sz="1400" spc="-100" dirty="0">
                <a:solidFill>
                  <a:sysClr val="windowText" lastClr="000000"/>
                </a:solidFill>
              </a:rPr>
              <a:t>를 이용한다</a:t>
            </a:r>
            <a:r>
              <a:rPr lang="en-US" altLang="ko-KR" sz="1400" spc="-100" dirty="0">
                <a:solidFill>
                  <a:sysClr val="windowText" lastClr="000000"/>
                </a:solidFill>
              </a:rPr>
              <a:t>.</a:t>
            </a:r>
            <a:endParaRPr lang="ko-KR" altLang="ko-KR" sz="1400" spc="-100" dirty="0">
              <a:solidFill>
                <a:sysClr val="windowText" lastClr="000000"/>
              </a:solidFill>
            </a:endParaRPr>
          </a:p>
          <a:p>
            <a:r>
              <a:rPr lang="en-US" altLang="ko-KR" sz="1400" spc="-100" dirty="0">
                <a:solidFill>
                  <a:sysClr val="windowText" lastClr="000000"/>
                </a:solidFill>
              </a:rPr>
              <a:t>    :iOS </a:t>
            </a:r>
            <a:r>
              <a:rPr lang="ko-KR" altLang="ko-KR" sz="1400" spc="-100" dirty="0">
                <a:solidFill>
                  <a:sysClr val="windowText" lastClr="000000"/>
                </a:solidFill>
              </a:rPr>
              <a:t>앱을 개발하기 위해 </a:t>
            </a:r>
            <a:r>
              <a:rPr lang="en-US" altLang="ko-KR" sz="1400" spc="-100" dirty="0">
                <a:solidFill>
                  <a:sysClr val="windowText" lastClr="000000"/>
                </a:solidFill>
              </a:rPr>
              <a:t>Swift</a:t>
            </a:r>
            <a:r>
              <a:rPr lang="ko-KR" altLang="ko-KR" sz="1400" spc="-100" dirty="0">
                <a:solidFill>
                  <a:sysClr val="windowText" lastClr="000000"/>
                </a:solidFill>
              </a:rPr>
              <a:t>를 이용한다</a:t>
            </a:r>
            <a:r>
              <a:rPr lang="en-US" altLang="ko-KR" sz="1400" spc="-100" dirty="0">
                <a:solidFill>
                  <a:sysClr val="windowText" lastClr="000000"/>
                </a:solidFill>
              </a:rPr>
              <a:t>.</a:t>
            </a:r>
            <a:endParaRPr lang="ko-KR" altLang="ko-KR" sz="1400" spc="-100" dirty="0">
              <a:solidFill>
                <a:sysClr val="windowText" lastClr="000000"/>
              </a:solidFill>
            </a:endParaRPr>
          </a:p>
        </p:txBody>
      </p:sp>
      <p:sp>
        <p:nvSpPr>
          <p:cNvPr id="28" name="사각형: 잘린 한쪽 모서리 27">
            <a:extLst>
              <a:ext uri="{FF2B5EF4-FFF2-40B4-BE49-F238E27FC236}">
                <a16:creationId xmlns:a16="http://schemas.microsoft.com/office/drawing/2014/main" id="{3666E77D-748A-44FC-B0A0-BD0B306DD201}"/>
              </a:ext>
            </a:extLst>
          </p:cNvPr>
          <p:cNvSpPr/>
          <p:nvPr/>
        </p:nvSpPr>
        <p:spPr>
          <a:xfrm>
            <a:off x="4916920" y="4967705"/>
            <a:ext cx="2188455" cy="973790"/>
          </a:xfrm>
          <a:prstGeom prst="snip1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en-US" dirty="0">
                <a:solidFill>
                  <a:schemeClr val="tx1"/>
                </a:solidFill>
              </a:rPr>
              <a:t>조직</a:t>
            </a:r>
            <a:r>
              <a:rPr lang="ko-KR" altLang="ko-KR" dirty="0">
                <a:solidFill>
                  <a:schemeClr val="tx1"/>
                </a:solidFill>
              </a:rPr>
              <a:t> 요구사항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양쪽 중괄호 28">
            <a:extLst>
              <a:ext uri="{FF2B5EF4-FFF2-40B4-BE49-F238E27FC236}">
                <a16:creationId xmlns:a16="http://schemas.microsoft.com/office/drawing/2014/main" id="{074DCF07-2427-4D1C-BC26-447758029D3D}"/>
              </a:ext>
            </a:extLst>
          </p:cNvPr>
          <p:cNvSpPr/>
          <p:nvPr/>
        </p:nvSpPr>
        <p:spPr>
          <a:xfrm>
            <a:off x="7180496" y="4299698"/>
            <a:ext cx="4859104" cy="2400159"/>
          </a:xfrm>
          <a:prstGeom prst="brace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497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2-2.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기능적</a:t>
            </a: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비기능적 요구사항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C31F7CF9-1EB7-4CFE-A69B-6D4681578B5C}"/>
              </a:ext>
            </a:extLst>
          </p:cNvPr>
          <p:cNvSpPr txBox="1">
            <a:spLocks/>
          </p:cNvSpPr>
          <p:nvPr/>
        </p:nvSpPr>
        <p:spPr>
          <a:xfrm>
            <a:off x="4820978" y="1181299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1)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비기능적 요구사항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2.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개발 요구사항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31B21EC-9B49-496D-96E0-E827EB957857}"/>
              </a:ext>
            </a:extLst>
          </p:cNvPr>
          <p:cNvSpPr/>
          <p:nvPr/>
        </p:nvSpPr>
        <p:spPr>
          <a:xfrm>
            <a:off x="7485951" y="1984168"/>
            <a:ext cx="4316844" cy="20925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rIns="108000" rtlCol="0" anchor="ctr"/>
          <a:lstStyle/>
          <a:p>
            <a:r>
              <a:rPr lang="en-US" altLang="ko-KR" sz="1400" b="1" dirty="0">
                <a:solidFill>
                  <a:sysClr val="windowText" lastClr="000000"/>
                </a:solidFill>
              </a:rPr>
              <a:t>[</a:t>
            </a:r>
            <a:r>
              <a:rPr lang="ko-KR" altLang="ko-KR" sz="1400" b="1" dirty="0">
                <a:solidFill>
                  <a:sysClr val="windowText" lastClr="000000"/>
                </a:solidFill>
              </a:rPr>
              <a:t>상호 </a:t>
            </a:r>
            <a:r>
              <a:rPr lang="ko-KR" altLang="ko-KR" sz="1400" b="1" dirty="0" err="1">
                <a:solidFill>
                  <a:sysClr val="windowText" lastClr="000000"/>
                </a:solidFill>
              </a:rPr>
              <a:t>운용성</a:t>
            </a:r>
            <a:r>
              <a:rPr lang="en-US" altLang="ko-KR" sz="1400" b="1" dirty="0">
                <a:solidFill>
                  <a:sysClr val="windowText" lastClr="000000"/>
                </a:solidFill>
              </a:rPr>
              <a:t>]</a:t>
            </a:r>
            <a:endParaRPr lang="ko-KR" altLang="ko-KR" sz="1400" b="1" dirty="0">
              <a:solidFill>
                <a:sysClr val="windowText" lastClr="000000"/>
              </a:solidFill>
            </a:endParaRPr>
          </a:p>
          <a:p>
            <a:pPr lvl="0"/>
            <a:r>
              <a:rPr lang="ko-KR" altLang="ko-KR" sz="1400" dirty="0">
                <a:solidFill>
                  <a:sysClr val="windowText" lastClr="000000"/>
                </a:solidFill>
              </a:rPr>
              <a:t>카카오톡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API</a:t>
            </a:r>
            <a:r>
              <a:rPr lang="ko-KR" altLang="ko-KR" sz="1400" dirty="0">
                <a:solidFill>
                  <a:sysClr val="windowText" lastClr="000000"/>
                </a:solidFill>
              </a:rPr>
              <a:t>를 통해 카카오톡 앱과 연동한다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.</a:t>
            </a:r>
          </a:p>
          <a:p>
            <a:pPr lvl="0"/>
            <a:endParaRPr lang="ko-KR" altLang="ko-KR" sz="1400" dirty="0">
              <a:solidFill>
                <a:sysClr val="windowText" lastClr="000000"/>
              </a:solidFill>
            </a:endParaRPr>
          </a:p>
          <a:p>
            <a:r>
              <a:rPr lang="en-US" altLang="ko-KR" sz="1400" b="1" dirty="0">
                <a:solidFill>
                  <a:sysClr val="windowText" lastClr="000000"/>
                </a:solidFill>
              </a:rPr>
              <a:t>[</a:t>
            </a:r>
            <a:r>
              <a:rPr lang="ko-KR" altLang="ko-KR" sz="1400" b="1" dirty="0">
                <a:solidFill>
                  <a:sysClr val="windowText" lastClr="000000"/>
                </a:solidFill>
              </a:rPr>
              <a:t>안전성</a:t>
            </a:r>
            <a:r>
              <a:rPr lang="en-US" altLang="ko-KR" sz="1400" b="1" dirty="0">
                <a:solidFill>
                  <a:sysClr val="windowText" lastClr="000000"/>
                </a:solidFill>
              </a:rPr>
              <a:t>]</a:t>
            </a:r>
            <a:endParaRPr lang="ko-KR" altLang="ko-KR" sz="1400" b="1" dirty="0">
              <a:solidFill>
                <a:sysClr val="windowText" lastClr="000000"/>
              </a:solidFill>
            </a:endParaRPr>
          </a:p>
          <a:p>
            <a:r>
              <a:rPr lang="ko-KR" altLang="ko-KR" sz="1400" dirty="0">
                <a:solidFill>
                  <a:sysClr val="windowText" lastClr="000000"/>
                </a:solidFill>
              </a:rPr>
              <a:t>사용자의 개인 정보는 해시 알고리즘을 통해 암호화 한다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.</a:t>
            </a:r>
            <a:endParaRPr lang="ko-KR" altLang="ko-KR" sz="1400" dirty="0">
              <a:solidFill>
                <a:sysClr val="windowText" lastClr="000000"/>
              </a:solidFill>
            </a:endParaRPr>
          </a:p>
        </p:txBody>
      </p:sp>
      <p:sp>
        <p:nvSpPr>
          <p:cNvPr id="17" name="사각형: 잘린 한쪽 모서리 16">
            <a:extLst>
              <a:ext uri="{FF2B5EF4-FFF2-40B4-BE49-F238E27FC236}">
                <a16:creationId xmlns:a16="http://schemas.microsoft.com/office/drawing/2014/main" id="{7F975AA6-56C5-41AF-B8CB-FD0980D988FC}"/>
              </a:ext>
            </a:extLst>
          </p:cNvPr>
          <p:cNvSpPr/>
          <p:nvPr/>
        </p:nvSpPr>
        <p:spPr>
          <a:xfrm>
            <a:off x="4916920" y="2499605"/>
            <a:ext cx="2188455" cy="973790"/>
          </a:xfrm>
          <a:prstGeom prst="snip1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ko-KR" altLang="ko-KR" dirty="0">
                <a:solidFill>
                  <a:schemeClr val="tx1"/>
                </a:solidFill>
              </a:rPr>
              <a:t>외부 요구사항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양쪽 중괄호 20">
            <a:extLst>
              <a:ext uri="{FF2B5EF4-FFF2-40B4-BE49-F238E27FC236}">
                <a16:creationId xmlns:a16="http://schemas.microsoft.com/office/drawing/2014/main" id="{777F84A3-76F7-408E-AC7F-C5EB88A4A588}"/>
              </a:ext>
            </a:extLst>
          </p:cNvPr>
          <p:cNvSpPr/>
          <p:nvPr/>
        </p:nvSpPr>
        <p:spPr>
          <a:xfrm>
            <a:off x="7180496" y="1831598"/>
            <a:ext cx="4929988" cy="2400159"/>
          </a:xfrm>
          <a:prstGeom prst="brace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9668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The End</a:t>
            </a:r>
            <a:endParaRPr lang="ko-KR" altLang="en-US" sz="3800" dirty="0">
              <a:solidFill>
                <a:srgbClr val="FFFFFF"/>
              </a:solidFill>
              <a:effectLst>
                <a:glow rad="88900">
                  <a:schemeClr val="accent2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A13EEE09-9E72-4260-8B93-AF5A8CF56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4352" y="1064893"/>
            <a:ext cx="7364626" cy="42172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 fontAlgn="base" latinLnBrk="0">
              <a:lnSpc>
                <a:spcPct val="150000"/>
              </a:lnSpc>
              <a:buNone/>
            </a:pPr>
            <a:r>
              <a:rPr lang="ko-KR" altLang="en-US" sz="4000" dirty="0"/>
              <a:t>감사합니다</a:t>
            </a:r>
            <a:r>
              <a:rPr lang="en-US" altLang="ko-KR" sz="4000" dirty="0"/>
              <a:t>.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160173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82D17BD-6FD2-4367-BBBD-78BAD15A3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5" y="1293493"/>
            <a:ext cx="4080607" cy="2200823"/>
          </a:xfr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1.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과제 개발 계획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과제 개발 개요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C31F7CF9-1EB7-4CFE-A69B-6D4681578B5C}"/>
              </a:ext>
            </a:extLst>
          </p:cNvPr>
          <p:cNvSpPr txBox="1">
            <a:spLocks/>
          </p:cNvSpPr>
          <p:nvPr/>
        </p:nvSpPr>
        <p:spPr>
          <a:xfrm>
            <a:off x="4820978" y="1181299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1)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내용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B7431AE8-E2C3-404C-B395-E719F6B4B6AA}"/>
              </a:ext>
            </a:extLst>
          </p:cNvPr>
          <p:cNvSpPr/>
          <p:nvPr/>
        </p:nvSpPr>
        <p:spPr>
          <a:xfrm>
            <a:off x="4844237" y="3271025"/>
            <a:ext cx="5956512" cy="91906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3BF697E7-5C0B-4FD8-AC45-89AAE329F2F9}"/>
              </a:ext>
            </a:extLst>
          </p:cNvPr>
          <p:cNvSpPr/>
          <p:nvPr/>
        </p:nvSpPr>
        <p:spPr>
          <a:xfrm>
            <a:off x="3796319" y="5297519"/>
            <a:ext cx="1649673" cy="9463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데이터 수집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6459113-FA2A-455D-A801-8AB9FA41074A}"/>
              </a:ext>
            </a:extLst>
          </p:cNvPr>
          <p:cNvSpPr/>
          <p:nvPr/>
        </p:nvSpPr>
        <p:spPr>
          <a:xfrm>
            <a:off x="6958947" y="5297519"/>
            <a:ext cx="1649673" cy="9463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딥러닝 </a:t>
            </a:r>
            <a:r>
              <a:rPr lang="en-US" altLang="ko-KR" dirty="0">
                <a:solidFill>
                  <a:sysClr val="windowText" lastClr="000000"/>
                </a:solidFill>
              </a:rPr>
              <a:t>CNN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4F37FFD1-EC68-4CD4-97DD-A2AEE9514F8E}"/>
              </a:ext>
            </a:extLst>
          </p:cNvPr>
          <p:cNvSpPr/>
          <p:nvPr/>
        </p:nvSpPr>
        <p:spPr>
          <a:xfrm>
            <a:off x="10012887" y="5274000"/>
            <a:ext cx="1649673" cy="9463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DB </a:t>
            </a:r>
            <a:r>
              <a:rPr lang="ko-KR" altLang="en-US" dirty="0">
                <a:solidFill>
                  <a:sysClr val="windowText" lastClr="000000"/>
                </a:solidFill>
              </a:rPr>
              <a:t>설계 및 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구축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335FF8AF-6037-4DD0-81D2-C4A3E3DCBFB3}"/>
              </a:ext>
            </a:extLst>
          </p:cNvPr>
          <p:cNvSpPr/>
          <p:nvPr/>
        </p:nvSpPr>
        <p:spPr>
          <a:xfrm>
            <a:off x="6498781" y="1970667"/>
            <a:ext cx="2543776" cy="946331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날씨와 사용자 정보 기반 옷 추천 시스템 </a:t>
            </a:r>
            <a:endParaRPr lang="en-US" altLang="ko-KR" dirty="0">
              <a:solidFill>
                <a:sysClr val="windowText" lastClr="000000"/>
              </a:solidFill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FB7ABBB-3845-47D3-8C7E-99717012BD3D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7822493" y="2949764"/>
            <a:ext cx="0" cy="3212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F16B6924-2977-4EE3-AADD-9BB4A1BB55F0}"/>
              </a:ext>
            </a:extLst>
          </p:cNvPr>
          <p:cNvCxnSpPr>
            <a:cxnSpLocks/>
          </p:cNvCxnSpPr>
          <p:nvPr/>
        </p:nvCxnSpPr>
        <p:spPr>
          <a:xfrm flipH="1">
            <a:off x="4680237" y="4563720"/>
            <a:ext cx="31124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80B9DF8-C1ED-4E97-A0B2-CB266F5F7BED}"/>
              </a:ext>
            </a:extLst>
          </p:cNvPr>
          <p:cNvCxnSpPr>
            <a:cxnSpLocks/>
          </p:cNvCxnSpPr>
          <p:nvPr/>
        </p:nvCxnSpPr>
        <p:spPr>
          <a:xfrm>
            <a:off x="4680237" y="4564708"/>
            <a:ext cx="11629" cy="7056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8129421-7175-4447-A51D-5F058613865D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7767607" y="4539283"/>
            <a:ext cx="16177" cy="7582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83752943-5A80-47E0-847E-7CF8AD8F36E0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10837723" y="4539283"/>
            <a:ext cx="1" cy="7347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22072D2-5325-4F59-8831-F18C202AC761}"/>
              </a:ext>
            </a:extLst>
          </p:cNvPr>
          <p:cNvCxnSpPr>
            <a:cxnSpLocks/>
          </p:cNvCxnSpPr>
          <p:nvPr/>
        </p:nvCxnSpPr>
        <p:spPr>
          <a:xfrm flipH="1">
            <a:off x="7770669" y="4539283"/>
            <a:ext cx="3067054" cy="244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18">
            <a:extLst>
              <a:ext uri="{FF2B5EF4-FFF2-40B4-BE49-F238E27FC236}">
                <a16:creationId xmlns:a16="http://schemas.microsoft.com/office/drawing/2014/main" id="{A6D63407-56A4-7B4E-ADBF-7265E406C2D6}"/>
              </a:ext>
            </a:extLst>
          </p:cNvPr>
          <p:cNvCxnSpPr>
            <a:cxnSpLocks/>
          </p:cNvCxnSpPr>
          <p:nvPr/>
        </p:nvCxnSpPr>
        <p:spPr>
          <a:xfrm>
            <a:off x="7777213" y="4206240"/>
            <a:ext cx="0" cy="3465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DC18529-3148-9343-8970-353EDED688FE}"/>
              </a:ext>
            </a:extLst>
          </p:cNvPr>
          <p:cNvSpPr/>
          <p:nvPr/>
        </p:nvSpPr>
        <p:spPr>
          <a:xfrm>
            <a:off x="5308550" y="3429000"/>
            <a:ext cx="2222091" cy="57264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ysClr val="windowText" lastClr="000000"/>
                </a:solidFill>
              </a:rPr>
              <a:t>종류별 쇼핑몰 옷 상품 데이터 수집 </a:t>
            </a:r>
            <a:endParaRPr lang="en-US" altLang="ko-KR" sz="1500" dirty="0">
              <a:solidFill>
                <a:sysClr val="windowText" lastClr="000000"/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0E30472-E3B4-49BC-9A7F-779542F3C563}"/>
              </a:ext>
            </a:extLst>
          </p:cNvPr>
          <p:cNvSpPr/>
          <p:nvPr/>
        </p:nvSpPr>
        <p:spPr>
          <a:xfrm>
            <a:off x="8116992" y="3440228"/>
            <a:ext cx="2097406" cy="57264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solidFill>
                  <a:sysClr val="windowText" lastClr="000000"/>
                </a:solidFill>
              </a:rPr>
              <a:t>옷 데이터 자동 분류하는 </a:t>
            </a:r>
            <a:r>
              <a:rPr lang="en-US" altLang="ko-KR" sz="1500" dirty="0">
                <a:solidFill>
                  <a:sysClr val="windowText" lastClr="000000"/>
                </a:solidFill>
              </a:rPr>
              <a:t>AI </a:t>
            </a:r>
            <a:r>
              <a:rPr lang="ko-KR" altLang="en-US" sz="1500" dirty="0">
                <a:solidFill>
                  <a:sysClr val="windowText" lastClr="000000"/>
                </a:solidFill>
              </a:rPr>
              <a:t>시스템 구현</a:t>
            </a:r>
            <a:endParaRPr lang="en-US" altLang="ko-KR" sz="15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687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9DEF87-5CB6-42F9-B823-75812EFB8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8456" y="5155259"/>
            <a:ext cx="7227149" cy="1193735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0" latinLnBrk="0">
              <a:lnSpc>
                <a:spcPct val="150000"/>
              </a:lnSpc>
              <a:buNone/>
            </a:pPr>
            <a:r>
              <a:rPr lang="en-US" altLang="ko-KR" sz="1600" b="1" dirty="0"/>
              <a:t>〮 </a:t>
            </a:r>
            <a:r>
              <a:rPr lang="ko-KR" altLang="en-US" sz="1600" dirty="0"/>
              <a:t>쇼핑몰 옷 데이터들을 성별</a:t>
            </a:r>
            <a:r>
              <a:rPr lang="en-US" altLang="ko-KR" sz="1600" dirty="0"/>
              <a:t>/</a:t>
            </a:r>
            <a:r>
              <a:rPr lang="ko-KR" altLang="en-US" sz="1600" dirty="0"/>
              <a:t>옷 종류별로 </a:t>
            </a:r>
            <a:r>
              <a:rPr lang="en-US" altLang="ko-KR" sz="1600" b="1" dirty="0"/>
              <a:t>AI</a:t>
            </a:r>
            <a:r>
              <a:rPr lang="ko-KR" altLang="en-US" sz="1600" dirty="0"/>
              <a:t>가 스스로 </a:t>
            </a:r>
            <a:r>
              <a:rPr lang="ko-KR" altLang="en-US" sz="1600" b="1" dirty="0"/>
              <a:t>분류</a:t>
            </a:r>
            <a:r>
              <a:rPr lang="ko-KR" altLang="en-US" sz="1600" dirty="0"/>
              <a:t>하여 </a:t>
            </a:r>
            <a:r>
              <a:rPr lang="en-US" altLang="ko-KR" sz="1600" dirty="0"/>
              <a:t>DB</a:t>
            </a:r>
            <a:r>
              <a:rPr lang="ko-KR" altLang="en-US" sz="1600" dirty="0"/>
              <a:t>에 저장하는 알고리즘 개발</a:t>
            </a:r>
            <a:r>
              <a:rPr lang="en-US" altLang="ko-KR" sz="1600" dirty="0"/>
              <a:t>.</a:t>
            </a:r>
            <a:endParaRPr lang="ko-KR" altLang="en-US" sz="1600" dirty="0"/>
          </a:p>
          <a:p>
            <a:pPr marL="285750" indent="0" latinLnBrk="0">
              <a:lnSpc>
                <a:spcPct val="150000"/>
              </a:lnSpc>
              <a:buNone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과제 개발 개요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C31F7CF9-1EB7-4CFE-A69B-6D4681578B5C}"/>
              </a:ext>
            </a:extLst>
          </p:cNvPr>
          <p:cNvSpPr txBox="1">
            <a:spLocks/>
          </p:cNvSpPr>
          <p:nvPr/>
        </p:nvSpPr>
        <p:spPr>
          <a:xfrm>
            <a:off x="4792219" y="1209025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2)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최종 목표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304B89D0-480F-4B9E-85FA-EFD46E2B79AD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1. </a:t>
            </a:r>
            <a:r>
              <a:rPr lang="ko-KR" altLang="en-US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과제 개발 계획</a:t>
            </a:r>
            <a:endParaRPr lang="ko-KR" altLang="en-US" sz="3800" dirty="0">
              <a:solidFill>
                <a:srgbClr val="FFFFFF"/>
              </a:solidFill>
              <a:effectLst>
                <a:glow rad="88900">
                  <a:schemeClr val="accent2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8C60F05-0B04-B041-BB7E-25A39E988FB9}"/>
              </a:ext>
            </a:extLst>
          </p:cNvPr>
          <p:cNvSpPr txBox="1"/>
          <p:nvPr/>
        </p:nvSpPr>
        <p:spPr>
          <a:xfrm>
            <a:off x="10512747" y="3679039"/>
            <a:ext cx="1685646" cy="344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ore-KR" dirty="0"/>
              <a:t>Input</a:t>
            </a:r>
            <a:endParaRPr lang="ko-Kore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7361708-B6D7-FD42-917C-9762C79316D8}"/>
              </a:ext>
            </a:extLst>
          </p:cNvPr>
          <p:cNvSpPr/>
          <p:nvPr/>
        </p:nvSpPr>
        <p:spPr>
          <a:xfrm>
            <a:off x="5174081" y="2023461"/>
            <a:ext cx="6813523" cy="287436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ore-KR" altLang="en-US" u="sng" dirty="0">
              <a:solidFill>
                <a:schemeClr val="tx1"/>
              </a:solidFill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97AC5CE-5389-6641-AE5D-2CBBC0DFBDE5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7354820" y="3032211"/>
            <a:ext cx="14962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AD9FD49-68B3-4531-94F8-2F9172041AE1}"/>
              </a:ext>
            </a:extLst>
          </p:cNvPr>
          <p:cNvSpPr txBox="1"/>
          <p:nvPr/>
        </p:nvSpPr>
        <p:spPr>
          <a:xfrm>
            <a:off x="5916099" y="4049208"/>
            <a:ext cx="1685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/>
              <a:t>옷 </a:t>
            </a:r>
            <a:r>
              <a:rPr lang="en-US" altLang="ko-KR" dirty="0"/>
              <a:t>Data</a:t>
            </a:r>
            <a:endParaRPr lang="ko-Kore-KR" altLang="en-US" dirty="0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40DABD82-D220-4318-8678-0ACF1EADB396}"/>
              </a:ext>
            </a:extLst>
          </p:cNvPr>
          <p:cNvGrpSpPr/>
          <p:nvPr/>
        </p:nvGrpSpPr>
        <p:grpSpPr>
          <a:xfrm>
            <a:off x="5371187" y="2165923"/>
            <a:ext cx="1983633" cy="1732576"/>
            <a:chOff x="5245941" y="2176274"/>
            <a:chExt cx="1983633" cy="173257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4D0C8D23-C762-4AA6-B2CB-8FA827F632AC}"/>
                </a:ext>
              </a:extLst>
            </p:cNvPr>
            <p:cNvGrpSpPr/>
            <p:nvPr/>
          </p:nvGrpSpPr>
          <p:grpSpPr>
            <a:xfrm>
              <a:off x="5245941" y="2176274"/>
              <a:ext cx="1983633" cy="1732576"/>
              <a:chOff x="4396519" y="1884035"/>
              <a:chExt cx="2858114" cy="2400078"/>
            </a:xfrm>
          </p:grpSpPr>
          <p:pic>
            <p:nvPicPr>
              <p:cNvPr id="2" name="그림 3">
                <a:extLst>
                  <a:ext uri="{FF2B5EF4-FFF2-40B4-BE49-F238E27FC236}">
                    <a16:creationId xmlns:a16="http://schemas.microsoft.com/office/drawing/2014/main" id="{76285AAA-7332-8F4A-8419-51197CA10D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762" t="30800" r="50259" b="14943"/>
              <a:stretch/>
            </p:blipFill>
            <p:spPr>
              <a:xfrm>
                <a:off x="5549848" y="2079585"/>
                <a:ext cx="727606" cy="1314501"/>
              </a:xfrm>
              <a:prstGeom prst="rect">
                <a:avLst/>
              </a:prstGeom>
            </p:spPr>
          </p:pic>
          <p:pic>
            <p:nvPicPr>
              <p:cNvPr id="17" name="그림 17">
                <a:extLst>
                  <a:ext uri="{FF2B5EF4-FFF2-40B4-BE49-F238E27FC236}">
                    <a16:creationId xmlns:a16="http://schemas.microsoft.com/office/drawing/2014/main" id="{15CAC649-90E2-D048-AC50-6CB83F73D72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836" t="31849" b="7027"/>
              <a:stretch/>
            </p:blipFill>
            <p:spPr>
              <a:xfrm>
                <a:off x="4732893" y="2534497"/>
                <a:ext cx="897521" cy="1459340"/>
              </a:xfrm>
              <a:prstGeom prst="rect">
                <a:avLst/>
              </a:prstGeom>
            </p:spPr>
          </p:pic>
          <p:pic>
            <p:nvPicPr>
              <p:cNvPr id="19" name="그림 19">
                <a:extLst>
                  <a:ext uri="{FF2B5EF4-FFF2-40B4-BE49-F238E27FC236}">
                    <a16:creationId xmlns:a16="http://schemas.microsoft.com/office/drawing/2014/main" id="{DCE65BD2-1AB5-1A47-895A-CCE57505670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839" t="12549" b="14416"/>
              <a:stretch/>
            </p:blipFill>
            <p:spPr>
              <a:xfrm>
                <a:off x="6067753" y="2248752"/>
                <a:ext cx="810327" cy="1347577"/>
              </a:xfrm>
              <a:prstGeom prst="rect">
                <a:avLst/>
              </a:prstGeom>
            </p:spPr>
          </p:pic>
          <p:sp>
            <p:nvSpPr>
              <p:cNvPr id="35" name="양쪽 중괄호 34">
                <a:extLst>
                  <a:ext uri="{FF2B5EF4-FFF2-40B4-BE49-F238E27FC236}">
                    <a16:creationId xmlns:a16="http://schemas.microsoft.com/office/drawing/2014/main" id="{9A9907A9-B622-084D-9B45-6E7C51FB2796}"/>
                  </a:ext>
                </a:extLst>
              </p:cNvPr>
              <p:cNvSpPr/>
              <p:nvPr/>
            </p:nvSpPr>
            <p:spPr>
              <a:xfrm>
                <a:off x="4396519" y="1884035"/>
                <a:ext cx="2858114" cy="2400078"/>
              </a:xfrm>
              <a:prstGeom prst="bracePair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ore-KR" altLang="en-US" u="sng"/>
              </a:p>
            </p:txBody>
          </p:sp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8D3260A7-FE23-4500-B302-77EE1876EC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48254" y="2957986"/>
              <a:ext cx="642998" cy="84862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C5F421BB-3B0A-4AFF-AE10-220429018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603237" y="2277014"/>
              <a:ext cx="562395" cy="871155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3F888F26-7F97-4D2B-8180-93A1591A8C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13713" y="2792752"/>
              <a:ext cx="602297" cy="959390"/>
            </a:xfrm>
            <a:prstGeom prst="rect">
              <a:avLst/>
            </a:prstGeom>
          </p:spPr>
        </p:pic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F931EC17-F6C7-4ADF-99F8-0FFA53876525}"/>
              </a:ext>
            </a:extLst>
          </p:cNvPr>
          <p:cNvGrpSpPr/>
          <p:nvPr/>
        </p:nvGrpSpPr>
        <p:grpSpPr>
          <a:xfrm>
            <a:off x="7354820" y="4221514"/>
            <a:ext cx="1303243" cy="515201"/>
            <a:chOff x="7235319" y="4185085"/>
            <a:chExt cx="1303243" cy="515201"/>
          </a:xfrm>
        </p:grpSpPr>
        <p:sp>
          <p:nvSpPr>
            <p:cNvPr id="21" name="사각형: 둥근 대각선 방향 모서리 20">
              <a:extLst>
                <a:ext uri="{FF2B5EF4-FFF2-40B4-BE49-F238E27FC236}">
                  <a16:creationId xmlns:a16="http://schemas.microsoft.com/office/drawing/2014/main" id="{FFEBB207-8358-7B48-981A-00997C341E5D}"/>
                </a:ext>
              </a:extLst>
            </p:cNvPr>
            <p:cNvSpPr/>
            <p:nvPr/>
          </p:nvSpPr>
          <p:spPr>
            <a:xfrm>
              <a:off x="7600280" y="4204342"/>
              <a:ext cx="824629" cy="495944"/>
            </a:xfrm>
            <a:prstGeom prst="round2DiagRect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ore-KR" altLang="en-US" sz="1400" u="sng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2" name="내용 개체 틀 2">
              <a:extLst>
                <a:ext uri="{FF2B5EF4-FFF2-40B4-BE49-F238E27FC236}">
                  <a16:creationId xmlns:a16="http://schemas.microsoft.com/office/drawing/2014/main" id="{5DAA2F0D-353E-4A58-A307-BD8177484C9C}"/>
                </a:ext>
              </a:extLst>
            </p:cNvPr>
            <p:cNvSpPr txBox="1">
              <a:spLocks/>
            </p:cNvSpPr>
            <p:nvPr/>
          </p:nvSpPr>
          <p:spPr>
            <a:xfrm>
              <a:off x="7235319" y="4185085"/>
              <a:ext cx="1303243" cy="49910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1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lnSpc>
                  <a:spcPct val="15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85750" indent="0" algn="ctr" latinLnBrk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lang="en-US" altLang="ko-KR" sz="1600" b="1" dirty="0"/>
                <a:t>AI</a:t>
              </a:r>
              <a:endPara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3032349C-AFB0-4C42-85DA-E649A25E6CCD}"/>
              </a:ext>
            </a:extLst>
          </p:cNvPr>
          <p:cNvGrpSpPr/>
          <p:nvPr/>
        </p:nvGrpSpPr>
        <p:grpSpPr>
          <a:xfrm>
            <a:off x="8856871" y="2095136"/>
            <a:ext cx="3129885" cy="2533576"/>
            <a:chOff x="7317465" y="3737765"/>
            <a:chExt cx="2500243" cy="1893187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42E1F4E-6134-864E-AB9C-3CBF911A3970}"/>
                </a:ext>
              </a:extLst>
            </p:cNvPr>
            <p:cNvSpPr txBox="1"/>
            <p:nvPr/>
          </p:nvSpPr>
          <p:spPr>
            <a:xfrm>
              <a:off x="8132062" y="5342752"/>
              <a:ext cx="1685646" cy="2882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en-US" dirty="0"/>
                <a:t>Result</a:t>
              </a:r>
              <a:endParaRPr lang="ko-Kore-KR" altLang="en-US" dirty="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4290205-183F-46BB-B46A-D92ABFD315E1}"/>
                </a:ext>
              </a:extLst>
            </p:cNvPr>
            <p:cNvSpPr/>
            <p:nvPr/>
          </p:nvSpPr>
          <p:spPr>
            <a:xfrm>
              <a:off x="7386366" y="3737765"/>
              <a:ext cx="2349920" cy="1604987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2B5B4D2B-8799-4C03-BBE6-BB94FB71E7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39753" y="4103526"/>
              <a:ext cx="601689" cy="794108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AA45CEB-382B-4E1D-A1E9-7FB5EDF9A6B4}"/>
                </a:ext>
              </a:extLst>
            </p:cNvPr>
            <p:cNvSpPr txBox="1"/>
            <p:nvPr/>
          </p:nvSpPr>
          <p:spPr>
            <a:xfrm>
              <a:off x="7317465" y="5010999"/>
              <a:ext cx="1216384" cy="19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en-US" sz="1000" spc="-150" dirty="0"/>
                <a:t>[</a:t>
              </a:r>
              <a:r>
                <a:rPr lang="ko-KR" altLang="en-US" sz="1000" spc="-150" dirty="0"/>
                <a:t>여</a:t>
              </a:r>
              <a:r>
                <a:rPr lang="en-US" altLang="ko-KR" sz="1000" spc="-150" dirty="0"/>
                <a:t>/</a:t>
              </a:r>
              <a:r>
                <a:rPr lang="ko-KR" altLang="en-US" sz="1000" spc="-150" dirty="0"/>
                <a:t>원피스</a:t>
              </a:r>
              <a:r>
                <a:rPr lang="en-US" altLang="ko-KR" sz="1000" spc="-150" dirty="0"/>
                <a:t>/20~28</a:t>
              </a:r>
              <a:r>
                <a:rPr lang="ko-KR" altLang="en-US" sz="1000" spc="-150" dirty="0"/>
                <a:t>℃</a:t>
              </a:r>
              <a:r>
                <a:rPr lang="en-US" altLang="ko-KR" sz="1000" spc="-150" dirty="0"/>
                <a:t>/</a:t>
              </a:r>
              <a:r>
                <a:rPr lang="ko-KR" altLang="en-US" sz="1000" spc="-150" dirty="0"/>
                <a:t>봄</a:t>
              </a:r>
              <a:r>
                <a:rPr lang="en-US" altLang="ko-KR" sz="1000" spc="-150" dirty="0"/>
                <a:t>,</a:t>
              </a:r>
              <a:r>
                <a:rPr lang="ko-KR" altLang="en-US" sz="1000" spc="-150" dirty="0"/>
                <a:t>가을</a:t>
              </a:r>
              <a:r>
                <a:rPr lang="en-US" altLang="ko-KR" sz="1000" spc="-150" dirty="0"/>
                <a:t>]</a:t>
              </a:r>
              <a:endParaRPr lang="ko-Kore-KR" altLang="en-US" sz="1000" spc="-15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1C9E566-9228-4633-9DE3-AE56D48DFB0A}"/>
                </a:ext>
              </a:extLst>
            </p:cNvPr>
            <p:cNvSpPr txBox="1"/>
            <p:nvPr/>
          </p:nvSpPr>
          <p:spPr>
            <a:xfrm>
              <a:off x="8419955" y="5007263"/>
              <a:ext cx="1297158" cy="19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en-US" sz="1000" spc="-150" dirty="0"/>
                <a:t>[[</a:t>
              </a:r>
              <a:r>
                <a:rPr lang="ko-KR" altLang="en-US" sz="1000" spc="-150" dirty="0"/>
                <a:t>남</a:t>
              </a:r>
              <a:r>
                <a:rPr lang="en-US" altLang="ko-KR" sz="1000" spc="-150" dirty="0"/>
                <a:t>/</a:t>
              </a:r>
              <a:r>
                <a:rPr lang="ko-KR" altLang="en-US" sz="1000" spc="-150" dirty="0"/>
                <a:t>티셔츠</a:t>
              </a:r>
              <a:r>
                <a:rPr lang="en-US" altLang="ko-KR" sz="1000" spc="-150" dirty="0"/>
                <a:t>(</a:t>
              </a:r>
              <a:r>
                <a:rPr lang="ko-KR" altLang="en-US" sz="1000" spc="-150" dirty="0"/>
                <a:t>반팔</a:t>
              </a:r>
              <a:r>
                <a:rPr lang="en-US" altLang="ko-KR" sz="1000" spc="-150" dirty="0"/>
                <a:t>)/26</a:t>
              </a:r>
              <a:r>
                <a:rPr lang="ko-KR" altLang="en-US" sz="1000" spc="-150" dirty="0"/>
                <a:t>℃</a:t>
              </a:r>
              <a:r>
                <a:rPr lang="en-US" altLang="ko-KR" sz="1000" spc="-150" dirty="0"/>
                <a:t>~/</a:t>
              </a:r>
              <a:r>
                <a:rPr lang="ko-KR" altLang="en-US" sz="1000" spc="-150" dirty="0"/>
                <a:t>봄</a:t>
              </a:r>
              <a:r>
                <a:rPr lang="en-US" altLang="ko-KR" sz="1000" spc="-150" dirty="0"/>
                <a:t>,</a:t>
              </a:r>
              <a:r>
                <a:rPr lang="ko-KR" altLang="en-US" sz="1000" spc="-150" dirty="0"/>
                <a:t>여름</a:t>
              </a:r>
              <a:r>
                <a:rPr lang="en-US" altLang="ko-KR" sz="1000" spc="-150" dirty="0"/>
                <a:t>]</a:t>
              </a:r>
              <a:endParaRPr lang="ko-Kore-KR" altLang="en-US" sz="1000" spc="-150" dirty="0"/>
            </a:p>
          </p:txBody>
        </p:sp>
      </p:grpSp>
      <p:pic>
        <p:nvPicPr>
          <p:cNvPr id="47" name="그림 19">
            <a:extLst>
              <a:ext uri="{FF2B5EF4-FFF2-40B4-BE49-F238E27FC236}">
                <a16:creationId xmlns:a16="http://schemas.microsoft.com/office/drawing/2014/main" id="{E85A3DC1-4365-49DD-BBE4-A0A4BAFA96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39" t="12549" b="14416"/>
          <a:stretch/>
        </p:blipFill>
        <p:spPr>
          <a:xfrm>
            <a:off x="10793173" y="2621515"/>
            <a:ext cx="629251" cy="1088434"/>
          </a:xfrm>
          <a:prstGeom prst="rect">
            <a:avLst/>
          </a:prstGeom>
        </p:spPr>
      </p:pic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EDEAFCF4-6EA7-414C-9EAB-4B8B6B7FFFCA}"/>
              </a:ext>
            </a:extLst>
          </p:cNvPr>
          <p:cNvCxnSpPr>
            <a:cxnSpLocks/>
          </p:cNvCxnSpPr>
          <p:nvPr/>
        </p:nvCxnSpPr>
        <p:spPr>
          <a:xfrm flipV="1">
            <a:off x="8102928" y="3099442"/>
            <a:ext cx="0" cy="1122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6F29C3F5-0985-4D74-94A3-D5E55243B2EE}"/>
              </a:ext>
            </a:extLst>
          </p:cNvPr>
          <p:cNvSpPr txBox="1"/>
          <p:nvPr/>
        </p:nvSpPr>
        <p:spPr>
          <a:xfrm>
            <a:off x="7571652" y="2621514"/>
            <a:ext cx="1685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/>
              <a:t>옷 분류</a:t>
            </a:r>
            <a:endParaRPr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58321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8545" y="584527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과제 개발 개요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C31F7CF9-1EB7-4CFE-A69B-6D4681578B5C}"/>
              </a:ext>
            </a:extLst>
          </p:cNvPr>
          <p:cNvSpPr txBox="1">
            <a:spLocks/>
          </p:cNvSpPr>
          <p:nvPr/>
        </p:nvSpPr>
        <p:spPr>
          <a:xfrm>
            <a:off x="4820978" y="1181299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3)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개발에 필요한 기술 및 자원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66C77821-3B26-41CF-B0B4-17640EF02B82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1. </a:t>
            </a:r>
            <a:r>
              <a:rPr lang="ko-KR" altLang="en-US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과제 개발 계획</a:t>
            </a:r>
            <a:endParaRPr lang="ko-KR" altLang="en-US" sz="3800" dirty="0">
              <a:solidFill>
                <a:srgbClr val="FFFFFF"/>
              </a:solidFill>
              <a:effectLst>
                <a:glow rad="88900">
                  <a:schemeClr val="accent2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59F264E-465F-4915-95A3-A04F1B9FF531}"/>
              </a:ext>
            </a:extLst>
          </p:cNvPr>
          <p:cNvGrpSpPr/>
          <p:nvPr/>
        </p:nvGrpSpPr>
        <p:grpSpPr>
          <a:xfrm>
            <a:off x="4987811" y="2257891"/>
            <a:ext cx="7013290" cy="2924390"/>
            <a:chOff x="4987811" y="1876148"/>
            <a:chExt cx="7013290" cy="2924390"/>
          </a:xfrm>
        </p:grpSpPr>
        <p:sp>
          <p:nvSpPr>
            <p:cNvPr id="21" name="양쪽 중괄호 20">
              <a:extLst>
                <a:ext uri="{FF2B5EF4-FFF2-40B4-BE49-F238E27FC236}">
                  <a16:creationId xmlns:a16="http://schemas.microsoft.com/office/drawing/2014/main" id="{0421EF19-5488-4B89-943A-52BB6B49A596}"/>
                </a:ext>
              </a:extLst>
            </p:cNvPr>
            <p:cNvSpPr/>
            <p:nvPr/>
          </p:nvSpPr>
          <p:spPr>
            <a:xfrm>
              <a:off x="7292865" y="1876148"/>
              <a:ext cx="4708236" cy="1313664"/>
            </a:xfrm>
            <a:prstGeom prst="brace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350D2ED-00E5-4CDF-8784-5647292F76BC}"/>
                </a:ext>
              </a:extLst>
            </p:cNvPr>
            <p:cNvSpPr/>
            <p:nvPr/>
          </p:nvSpPr>
          <p:spPr>
            <a:xfrm>
              <a:off x="7507609" y="1997006"/>
              <a:ext cx="4316844" cy="100852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base" latinLnBrk="0"/>
              <a:r>
                <a:rPr lang="en-US" altLang="ko-KR" sz="1200" b="1" dirty="0">
                  <a:solidFill>
                    <a:sysClr val="windowText" lastClr="000000"/>
                  </a:solidFill>
                </a:rPr>
                <a:t>〮</a:t>
              </a:r>
              <a:r>
                <a:rPr lang="en-US" altLang="ko-KR" sz="1200" dirty="0">
                  <a:solidFill>
                    <a:sysClr val="windowText" lastClr="000000"/>
                  </a:solidFill>
                </a:rPr>
                <a:t> </a:t>
              </a:r>
              <a:r>
                <a:rPr lang="ko-KR" altLang="en-US" sz="1200" dirty="0">
                  <a:solidFill>
                    <a:sysClr val="windowText" lastClr="000000"/>
                  </a:solidFill>
                </a:rPr>
                <a:t>온라인 의류 쇼핑몰 </a:t>
              </a:r>
              <a:r>
                <a:rPr lang="en-US" altLang="ko-KR" sz="1200" dirty="0">
                  <a:solidFill>
                    <a:sysClr val="windowText" lastClr="000000"/>
                  </a:solidFill>
                </a:rPr>
                <a:t>7</a:t>
              </a:r>
              <a:r>
                <a:rPr lang="ko-KR" altLang="en-US" sz="1200" dirty="0">
                  <a:solidFill>
                    <a:sysClr val="windowText" lastClr="000000"/>
                  </a:solidFill>
                </a:rPr>
                <a:t>곳을 선정하여 옷 상품 데이터 수집</a:t>
              </a:r>
              <a:endParaRPr lang="en-US" altLang="ko-KR" sz="1200" dirty="0">
                <a:solidFill>
                  <a:sysClr val="windowText" lastClr="000000"/>
                </a:solidFill>
              </a:endParaRPr>
            </a:p>
            <a:p>
              <a:pPr fontAlgn="base" latinLnBrk="0"/>
              <a:r>
                <a:rPr lang="en-US" altLang="ko-KR" sz="1200" dirty="0">
                  <a:solidFill>
                    <a:sysClr val="windowText" lastClr="000000"/>
                  </a:solidFill>
                </a:rPr>
                <a:t>                   _(</a:t>
              </a:r>
              <a:r>
                <a:rPr lang="ko-KR" altLang="en-US" sz="1200" dirty="0">
                  <a:solidFill>
                    <a:sysClr val="windowText" lastClr="000000"/>
                  </a:solidFill>
                </a:rPr>
                <a:t>필요 데이터 요소</a:t>
              </a:r>
              <a:r>
                <a:rPr lang="en-US" altLang="ko-KR" sz="1200" dirty="0">
                  <a:solidFill>
                    <a:sysClr val="windowText" lastClr="000000"/>
                  </a:solidFill>
                </a:rPr>
                <a:t>: </a:t>
              </a:r>
              <a:r>
                <a:rPr lang="en-US" altLang="ko-KR" sz="1200" dirty="0" err="1">
                  <a:solidFill>
                    <a:sysClr val="windowText" lastClr="000000"/>
                  </a:solidFill>
                </a:rPr>
                <a:t>image,url,name,type</a:t>
              </a:r>
              <a:r>
                <a:rPr lang="en-US" altLang="ko-KR" sz="1200" dirty="0">
                  <a:solidFill>
                    <a:sysClr val="windowText" lastClr="000000"/>
                  </a:solidFill>
                </a:rPr>
                <a:t>)</a:t>
              </a:r>
            </a:p>
          </p:txBody>
        </p:sp>
        <p:sp>
          <p:nvSpPr>
            <p:cNvPr id="4" name="사각형: 잘린 한쪽 모서리 3">
              <a:extLst>
                <a:ext uri="{FF2B5EF4-FFF2-40B4-BE49-F238E27FC236}">
                  <a16:creationId xmlns:a16="http://schemas.microsoft.com/office/drawing/2014/main" id="{DD99BD18-07C9-4AC1-90A6-4FF8BE512DD4}"/>
                </a:ext>
              </a:extLst>
            </p:cNvPr>
            <p:cNvSpPr/>
            <p:nvPr/>
          </p:nvSpPr>
          <p:spPr>
            <a:xfrm>
              <a:off x="4987811" y="2024000"/>
              <a:ext cx="2188455" cy="973790"/>
            </a:xfrm>
            <a:prstGeom prst="snip1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ysClr val="windowText" lastClr="000000"/>
                  </a:solidFill>
                </a:rPr>
                <a:t>웹 </a:t>
              </a:r>
              <a:r>
                <a:rPr lang="ko-KR" altLang="en-US" dirty="0" err="1">
                  <a:solidFill>
                    <a:sysClr val="windowText" lastClr="000000"/>
                  </a:solidFill>
                </a:rPr>
                <a:t>크롤링</a:t>
              </a:r>
              <a:endParaRPr lang="ko-KR" altLang="en-US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사각형: 잘린 한쪽 모서리 21">
              <a:extLst>
                <a:ext uri="{FF2B5EF4-FFF2-40B4-BE49-F238E27FC236}">
                  <a16:creationId xmlns:a16="http://schemas.microsoft.com/office/drawing/2014/main" id="{7A481C54-9681-451C-B432-AB23144A17F6}"/>
                </a:ext>
              </a:extLst>
            </p:cNvPr>
            <p:cNvSpPr/>
            <p:nvPr/>
          </p:nvSpPr>
          <p:spPr>
            <a:xfrm>
              <a:off x="4987811" y="3657974"/>
              <a:ext cx="2183062" cy="973790"/>
            </a:xfrm>
            <a:prstGeom prst="snip1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ysClr val="windowText" lastClr="000000"/>
                  </a:solidFill>
                </a:rPr>
                <a:t> DB </a:t>
              </a:r>
              <a:r>
                <a:rPr lang="ko-KR" altLang="en-US" dirty="0">
                  <a:solidFill>
                    <a:sysClr val="windowText" lastClr="000000"/>
                  </a:solidFill>
                </a:rPr>
                <a:t>설계 및 구축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58D57D1-8F5E-419C-A423-3DF790361EB4}"/>
                </a:ext>
              </a:extLst>
            </p:cNvPr>
            <p:cNvSpPr/>
            <p:nvPr/>
          </p:nvSpPr>
          <p:spPr>
            <a:xfrm>
              <a:off x="7476328" y="3636607"/>
              <a:ext cx="4316844" cy="100852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base" latinLnBrk="0"/>
              <a:r>
                <a:rPr lang="en-US" altLang="ko-KR" sz="1200" b="1" dirty="0">
                  <a:solidFill>
                    <a:sysClr val="windowText" lastClr="000000"/>
                  </a:solidFill>
                </a:rPr>
                <a:t>〮</a:t>
              </a:r>
              <a:r>
                <a:rPr lang="en-US" altLang="ko-KR" sz="1200" dirty="0">
                  <a:solidFill>
                    <a:sysClr val="windowText" lastClr="000000"/>
                  </a:solidFill>
                </a:rPr>
                <a:t> </a:t>
              </a:r>
              <a:r>
                <a:rPr lang="en-US" altLang="ko-KR" sz="1200" dirty="0">
                  <a:solidFill>
                    <a:schemeClr val="tx1"/>
                  </a:solidFill>
                </a:rPr>
                <a:t> </a:t>
              </a:r>
              <a:r>
                <a:rPr lang="ko-KR" altLang="en-US" sz="1200" dirty="0">
                  <a:solidFill>
                    <a:schemeClr val="tx1"/>
                  </a:solidFill>
                </a:rPr>
                <a:t>상품 옷 데이터들을 관리할 저장소</a:t>
              </a:r>
              <a:endParaRPr lang="en-US" altLang="ko-KR" sz="1200" dirty="0">
                <a:solidFill>
                  <a:schemeClr val="tx1"/>
                </a:solidFill>
              </a:endParaRPr>
            </a:p>
            <a:p>
              <a:pPr fontAlgn="base" latinLnBrk="0">
                <a:lnSpc>
                  <a:spcPct val="150000"/>
                </a:lnSpc>
              </a:pPr>
              <a:r>
                <a:rPr lang="en-US" altLang="ko-KR" sz="1200" dirty="0">
                  <a:solidFill>
                    <a:schemeClr val="tx1"/>
                  </a:solidFill>
                </a:rPr>
                <a:t>               _(RDBMS </a:t>
              </a:r>
              <a:r>
                <a:rPr lang="ko-KR" altLang="en-US" sz="1200" dirty="0">
                  <a:solidFill>
                    <a:schemeClr val="tx1"/>
                  </a:solidFill>
                </a:rPr>
                <a:t>모델 기반</a:t>
              </a:r>
              <a:r>
                <a:rPr lang="en-US" altLang="ko-KR" sz="1200" dirty="0">
                  <a:solidFill>
                    <a:schemeClr val="tx1"/>
                  </a:solidFill>
                </a:rPr>
                <a:t>, DB</a:t>
              </a:r>
              <a:r>
                <a:rPr lang="ko-KR" altLang="en-US" sz="1200" dirty="0">
                  <a:solidFill>
                    <a:schemeClr val="tx1"/>
                  </a:solidFill>
                </a:rPr>
                <a:t>서버 호스팅 서비스 활용</a:t>
              </a:r>
              <a:r>
                <a:rPr lang="en-US" altLang="ko-KR" sz="1200" dirty="0">
                  <a:solidFill>
                    <a:schemeClr val="tx1"/>
                  </a:solidFill>
                </a:rPr>
                <a:t>)</a:t>
              </a:r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7" name="양쪽 중괄호 26">
              <a:extLst>
                <a:ext uri="{FF2B5EF4-FFF2-40B4-BE49-F238E27FC236}">
                  <a16:creationId xmlns:a16="http://schemas.microsoft.com/office/drawing/2014/main" id="{00B0A0C5-4505-48B5-A370-17FB55C422C2}"/>
                </a:ext>
              </a:extLst>
            </p:cNvPr>
            <p:cNvSpPr/>
            <p:nvPr/>
          </p:nvSpPr>
          <p:spPr>
            <a:xfrm>
              <a:off x="7280834" y="3486874"/>
              <a:ext cx="4708236" cy="1313664"/>
            </a:xfrm>
            <a:prstGeom prst="brace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8560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587516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과제 개발 개요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C31F7CF9-1EB7-4CFE-A69B-6D4681578B5C}"/>
              </a:ext>
            </a:extLst>
          </p:cNvPr>
          <p:cNvSpPr txBox="1">
            <a:spLocks/>
          </p:cNvSpPr>
          <p:nvPr/>
        </p:nvSpPr>
        <p:spPr>
          <a:xfrm>
            <a:off x="4820978" y="1181299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3)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개발에 필요한 기술 및 자원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3E90C0BC-3F35-4F5E-AF0B-DF2544F99485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1. </a:t>
            </a:r>
            <a:r>
              <a:rPr lang="ko-KR" altLang="en-US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과제 개발 계획</a:t>
            </a:r>
            <a:endParaRPr lang="ko-KR" altLang="en-US" sz="3800" dirty="0">
              <a:solidFill>
                <a:srgbClr val="FFFFFF"/>
              </a:solidFill>
              <a:effectLst>
                <a:glow rad="88900">
                  <a:schemeClr val="accent2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FAFAC14-8F03-4165-989A-44CE5811C1CE}"/>
              </a:ext>
            </a:extLst>
          </p:cNvPr>
          <p:cNvGrpSpPr/>
          <p:nvPr/>
        </p:nvGrpSpPr>
        <p:grpSpPr>
          <a:xfrm>
            <a:off x="4987811" y="2265454"/>
            <a:ext cx="7020507" cy="2919364"/>
            <a:chOff x="4987811" y="1881174"/>
            <a:chExt cx="7020507" cy="2919364"/>
          </a:xfrm>
        </p:grpSpPr>
        <p:sp>
          <p:nvSpPr>
            <p:cNvPr id="26" name="양쪽 중괄호 25">
              <a:extLst>
                <a:ext uri="{FF2B5EF4-FFF2-40B4-BE49-F238E27FC236}">
                  <a16:creationId xmlns:a16="http://schemas.microsoft.com/office/drawing/2014/main" id="{C0F3D95F-AA47-4E41-B4D6-6F88C777FD1C}"/>
                </a:ext>
              </a:extLst>
            </p:cNvPr>
            <p:cNvSpPr/>
            <p:nvPr/>
          </p:nvSpPr>
          <p:spPr>
            <a:xfrm>
              <a:off x="7300082" y="1881174"/>
              <a:ext cx="4708236" cy="1313664"/>
            </a:xfrm>
            <a:prstGeom prst="brace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양쪽 중괄호 29">
              <a:extLst>
                <a:ext uri="{FF2B5EF4-FFF2-40B4-BE49-F238E27FC236}">
                  <a16:creationId xmlns:a16="http://schemas.microsoft.com/office/drawing/2014/main" id="{FFD7BF25-EEF0-4D4F-AC8C-D86E91B432BC}"/>
                </a:ext>
              </a:extLst>
            </p:cNvPr>
            <p:cNvSpPr/>
            <p:nvPr/>
          </p:nvSpPr>
          <p:spPr>
            <a:xfrm>
              <a:off x="7280834" y="3486874"/>
              <a:ext cx="4708236" cy="1313664"/>
            </a:xfrm>
            <a:prstGeom prst="bracePair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F212B8F-8547-44BE-9E68-3AAF048EBF1D}"/>
                </a:ext>
              </a:extLst>
            </p:cNvPr>
            <p:cNvGrpSpPr/>
            <p:nvPr/>
          </p:nvGrpSpPr>
          <p:grpSpPr>
            <a:xfrm>
              <a:off x="4987811" y="2001536"/>
              <a:ext cx="6827015" cy="2643598"/>
              <a:chOff x="4987811" y="2001536"/>
              <a:chExt cx="6827015" cy="2643598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29D4749F-48EB-471A-9306-F33F7BFECF21}"/>
                  </a:ext>
                </a:extLst>
              </p:cNvPr>
              <p:cNvSpPr/>
              <p:nvPr/>
            </p:nvSpPr>
            <p:spPr>
              <a:xfrm>
                <a:off x="7497982" y="2001536"/>
                <a:ext cx="4316844" cy="100852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fontAlgn="base" latinLnBrk="0"/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〮 (1) 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날씨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&amp;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계절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(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계절별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/</a:t>
                </a:r>
                <a:r>
                  <a:rPr lang="ko-KR" altLang="en-US" sz="1200" dirty="0" err="1">
                    <a:solidFill>
                      <a:sysClr val="windowText" lastClr="000000"/>
                    </a:solidFill>
                  </a:rPr>
                  <a:t>기온별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)</a:t>
                </a:r>
                <a:endParaRPr lang="ko-KR" altLang="en-US" sz="1200" dirty="0">
                  <a:solidFill>
                    <a:sysClr val="windowText" lastClr="000000"/>
                  </a:solidFill>
                </a:endParaRPr>
              </a:p>
              <a:p>
                <a:pPr fontAlgn="base" latinLnBrk="0">
                  <a:lnSpc>
                    <a:spcPct val="150000"/>
                  </a:lnSpc>
                </a:pP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  (2) 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의상 종류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(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상의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/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하의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/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원피스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/</a:t>
                </a:r>
                <a:r>
                  <a:rPr lang="ko-KR" altLang="en-US" sz="1200" dirty="0" err="1">
                    <a:solidFill>
                      <a:sysClr val="windowText" lastClr="000000"/>
                    </a:solidFill>
                  </a:rPr>
                  <a:t>아우터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/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치마 등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)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            </a:t>
                </a:r>
                <a:endParaRPr lang="en-US" altLang="ko-KR" sz="1200" dirty="0">
                  <a:solidFill>
                    <a:sysClr val="windowText" lastClr="000000"/>
                  </a:solidFill>
                </a:endParaRPr>
              </a:p>
              <a:p>
                <a:pPr fontAlgn="base" latinLnBrk="0"/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  등 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AI 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분류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 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학습을 위한 데이터셋 생성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.</a:t>
                </a:r>
              </a:p>
              <a:p>
                <a:pPr fontAlgn="base" latinLnBrk="0"/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       (Python , MySQL 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기술 필요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) </a:t>
                </a:r>
                <a:endParaRPr lang="ko-KR" altLang="en-US" sz="12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3" name="사각형: 잘린 한쪽 모서리 22">
                <a:extLst>
                  <a:ext uri="{FF2B5EF4-FFF2-40B4-BE49-F238E27FC236}">
                    <a16:creationId xmlns:a16="http://schemas.microsoft.com/office/drawing/2014/main" id="{50D20112-A50E-43FF-A258-85BAB4C742E9}"/>
                  </a:ext>
                </a:extLst>
              </p:cNvPr>
              <p:cNvSpPr/>
              <p:nvPr/>
            </p:nvSpPr>
            <p:spPr>
              <a:xfrm>
                <a:off x="4997434" y="2018905"/>
                <a:ext cx="2188455" cy="973790"/>
              </a:xfrm>
              <a:prstGeom prst="snip1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/>
                <a:r>
                  <a:rPr lang="ko-KR" altLang="en-US" dirty="0">
                    <a:solidFill>
                      <a:sysClr val="windowText" lastClr="000000"/>
                    </a:solidFill>
                  </a:rPr>
                  <a:t>데이터셋 제작</a:t>
                </a: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C4B4EA18-B95B-43DB-93A9-B6876880A4C3}"/>
                  </a:ext>
                </a:extLst>
              </p:cNvPr>
              <p:cNvSpPr/>
              <p:nvPr/>
            </p:nvSpPr>
            <p:spPr>
              <a:xfrm>
                <a:off x="7476328" y="3636607"/>
                <a:ext cx="4316844" cy="1008527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fontAlgn="base" latinLnBrk="0">
                  <a:lnSpc>
                    <a:spcPct val="150000"/>
                  </a:lnSpc>
                  <a:spcBef>
                    <a:spcPts val="1000"/>
                  </a:spcBef>
                </a:pP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〮 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생성한 데이터셋으로 기계학습을 진행하여 수집한 </a:t>
                </a:r>
                <a:r>
                  <a:rPr lang="ko-KR" altLang="en-US" sz="1200" dirty="0" err="1">
                    <a:solidFill>
                      <a:sysClr val="windowText" lastClr="000000"/>
                    </a:solidFill>
                  </a:rPr>
                  <a:t>쇼핑물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 옷 상품 데이터들을 적합한 속성으로 분류해주는 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AI </a:t>
                </a:r>
                <a:r>
                  <a:rPr lang="ko-KR" altLang="en-US" sz="1200" dirty="0">
                    <a:solidFill>
                      <a:sysClr val="windowText" lastClr="000000"/>
                    </a:solidFill>
                  </a:rPr>
                  <a:t>기술</a:t>
                </a:r>
                <a:r>
                  <a:rPr lang="en-US" altLang="ko-KR" sz="1200" dirty="0">
                    <a:solidFill>
                      <a:sysClr val="windowText" lastClr="000000"/>
                    </a:solidFill>
                  </a:rPr>
                  <a:t>.</a:t>
                </a:r>
              </a:p>
            </p:txBody>
          </p:sp>
          <p:sp>
            <p:nvSpPr>
              <p:cNvPr id="31" name="사각형: 잘린 한쪽 모서리 30">
                <a:extLst>
                  <a:ext uri="{FF2B5EF4-FFF2-40B4-BE49-F238E27FC236}">
                    <a16:creationId xmlns:a16="http://schemas.microsoft.com/office/drawing/2014/main" id="{480460C1-5DC2-405A-BB43-DAC249ACBF55}"/>
                  </a:ext>
                </a:extLst>
              </p:cNvPr>
              <p:cNvSpPr/>
              <p:nvPr/>
            </p:nvSpPr>
            <p:spPr>
              <a:xfrm>
                <a:off x="4987811" y="3657974"/>
                <a:ext cx="2183062" cy="973790"/>
              </a:xfrm>
              <a:prstGeom prst="snip1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ysClr val="windowText" lastClr="000000"/>
                    </a:solidFill>
                  </a:rPr>
                  <a:t>AI </a:t>
                </a:r>
                <a:r>
                  <a:rPr lang="ko-KR" altLang="en-US" dirty="0">
                    <a:solidFill>
                      <a:sysClr val="windowText" lastClr="000000"/>
                    </a:solidFill>
                  </a:rPr>
                  <a:t>딥러닝 </a:t>
                </a:r>
                <a:r>
                  <a:rPr lang="en-US" altLang="ko-KR" dirty="0">
                    <a:solidFill>
                      <a:sysClr val="windowText" lastClr="000000"/>
                    </a:solidFill>
                  </a:rPr>
                  <a:t>CNN </a:t>
                </a:r>
              </a:p>
              <a:p>
                <a:pPr algn="ctr"/>
                <a:r>
                  <a:rPr lang="ko-KR" altLang="en-US" dirty="0">
                    <a:solidFill>
                      <a:sysClr val="windowText" lastClr="000000"/>
                    </a:solidFill>
                  </a:rPr>
                  <a:t>기술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97358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사각형: 둥근 한쪽 모서리 1">
            <a:extLst>
              <a:ext uri="{FF2B5EF4-FFF2-40B4-BE49-F238E27FC236}">
                <a16:creationId xmlns:a16="http://schemas.microsoft.com/office/drawing/2014/main" id="{8BFD299D-5E59-4B97-8AE8-0AAE9EAA4888}"/>
              </a:ext>
            </a:extLst>
          </p:cNvPr>
          <p:cNvSpPr/>
          <p:nvPr/>
        </p:nvSpPr>
        <p:spPr>
          <a:xfrm>
            <a:off x="5274644" y="2026640"/>
            <a:ext cx="6651057" cy="2851724"/>
          </a:xfrm>
          <a:prstGeom prst="round1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9DEF87-5CB6-42F9-B823-75812EFB8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0800" y="2246867"/>
            <a:ext cx="6416317" cy="25293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fontAlgn="base" latinLnBrk="0">
              <a:lnSpc>
                <a:spcPct val="150000"/>
              </a:lnSpc>
              <a:buNone/>
            </a:pPr>
            <a:r>
              <a:rPr lang="en-US" altLang="ko-KR" sz="1600" b="1" dirty="0"/>
              <a:t>〮 </a:t>
            </a:r>
            <a:r>
              <a:rPr lang="ko-KR" altLang="en-US" sz="1600" b="1" dirty="0"/>
              <a:t>온라인 쇼핑몰에 게재 되어있는 상품 이미지 데이터만 수집하면</a:t>
            </a:r>
            <a:r>
              <a:rPr lang="en-US" altLang="ko-KR" sz="1600" b="1" dirty="0"/>
              <a:t>, AI</a:t>
            </a:r>
            <a:r>
              <a:rPr lang="ko-KR" altLang="en-US" sz="1600" b="1" dirty="0"/>
              <a:t>가 자동으로 분석 후 적절하게 분류해주므로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데이터 가공 처리 소요 시간 단축</a:t>
            </a:r>
            <a:r>
              <a:rPr lang="en-US" altLang="ko-KR" sz="1600" b="1" dirty="0"/>
              <a:t>.</a:t>
            </a:r>
            <a:endParaRPr lang="ko-KR" altLang="en-US" sz="1600" b="1" dirty="0"/>
          </a:p>
          <a:p>
            <a:pPr marL="0" indent="0" fontAlgn="base" latinLnBrk="0">
              <a:lnSpc>
                <a:spcPct val="150000"/>
              </a:lnSpc>
              <a:buNone/>
            </a:pPr>
            <a:r>
              <a:rPr lang="en-US" altLang="ko-KR" sz="1600" b="1" dirty="0"/>
              <a:t>〮 </a:t>
            </a:r>
            <a:r>
              <a:rPr lang="ko-KR" altLang="en-US" sz="1600" b="1" dirty="0"/>
              <a:t>개발 기술을 활용하여 날씨</a:t>
            </a:r>
            <a:r>
              <a:rPr lang="en-US" altLang="ko-KR" sz="1600" b="1" dirty="0"/>
              <a:t>&amp;</a:t>
            </a:r>
            <a:r>
              <a:rPr lang="ko-KR" altLang="en-US" sz="1600" b="1" dirty="0"/>
              <a:t>계절 기반 코디 추천 어플리케이션 개발에 필요한 시스템이 될 수 있음</a:t>
            </a:r>
            <a:r>
              <a:rPr lang="en-US" altLang="ko-KR" sz="1600" b="1" dirty="0"/>
              <a:t>.</a:t>
            </a:r>
            <a:r>
              <a:rPr lang="ko-KR" altLang="en-US" sz="1600" b="1" dirty="0"/>
              <a:t> </a:t>
            </a:r>
            <a:endParaRPr lang="en-US" altLang="ko-KR" sz="1600" b="1" dirty="0"/>
          </a:p>
          <a:p>
            <a:pPr marL="0" indent="0" fontAlgn="base" latinLnBrk="0">
              <a:lnSpc>
                <a:spcPct val="150000"/>
              </a:lnSpc>
              <a:buNone/>
            </a:pPr>
            <a:endParaRPr lang="ko-KR" altLang="en-US" sz="1600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1-1.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과제 개발 개요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C31F7CF9-1EB7-4CFE-A69B-6D4681578B5C}"/>
              </a:ext>
            </a:extLst>
          </p:cNvPr>
          <p:cNvSpPr txBox="1">
            <a:spLocks/>
          </p:cNvSpPr>
          <p:nvPr/>
        </p:nvSpPr>
        <p:spPr>
          <a:xfrm>
            <a:off x="4820978" y="1181299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4) </a:t>
            </a:r>
            <a:r>
              <a:rPr lang="ko-KR" altLang="en-US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기술의 기대효과</a:t>
            </a:r>
            <a:endParaRPr lang="en-US" altLang="ko-KR" sz="24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D68804EF-CD77-44E0-B580-1F2E0008250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1. </a:t>
            </a:r>
            <a:r>
              <a:rPr lang="ko-KR" altLang="en-US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과제 개발 계획</a:t>
            </a:r>
            <a:endParaRPr lang="ko-KR" altLang="en-US" sz="3800" dirty="0">
              <a:solidFill>
                <a:srgbClr val="FFFFFF"/>
              </a:solidFill>
              <a:effectLst>
                <a:glow rad="88900">
                  <a:schemeClr val="accent2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08200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1-2.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개발과제 추진 체계 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3C13C203-5341-4245-A31A-3A8F7EBC2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5" y="1293493"/>
            <a:ext cx="4080607" cy="2200823"/>
          </a:xfr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en-US" altLang="ko-KR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1. </a:t>
            </a:r>
            <a:r>
              <a:rPr lang="ko-KR" altLang="en-US" sz="3800" dirty="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과제 개발 계획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41960A2-0491-40BC-8122-EEFF7E443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9379" y="1589582"/>
            <a:ext cx="4689182" cy="485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40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D15B4337-0CCF-48DD-96DA-EEDAFCA58BB8}"/>
              </a:ext>
            </a:extLst>
          </p:cNvPr>
          <p:cNvSpPr txBox="1">
            <a:spLocks/>
          </p:cNvSpPr>
          <p:nvPr/>
        </p:nvSpPr>
        <p:spPr>
          <a:xfrm>
            <a:off x="4421332" y="614150"/>
            <a:ext cx="7364627" cy="79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0" latinLnBrk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1-3. </a:t>
            </a:r>
            <a:r>
              <a:rPr lang="ko-KR" altLang="en-US" sz="28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과제 추진 일정</a:t>
            </a:r>
            <a:endParaRPr lang="en-US" altLang="ko-KR" sz="2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3257C70-7773-46A9-96C5-E0F9E3786D26}"/>
              </a:ext>
            </a:extLst>
          </p:cNvPr>
          <p:cNvSpPr/>
          <p:nvPr/>
        </p:nvSpPr>
        <p:spPr>
          <a:xfrm>
            <a:off x="4736952" y="1645921"/>
            <a:ext cx="6948117" cy="4241564"/>
          </a:xfrm>
          <a:prstGeom prst="rect">
            <a:avLst/>
          </a:prstGeom>
          <a:solidFill>
            <a:schemeClr val="tx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4" name="표 14">
            <a:extLst>
              <a:ext uri="{FF2B5EF4-FFF2-40B4-BE49-F238E27FC236}">
                <a16:creationId xmlns:a16="http://schemas.microsoft.com/office/drawing/2014/main" id="{7C386048-F05D-41D7-8988-52C6680C7B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851643"/>
              </p:ext>
            </p:extLst>
          </p:nvPr>
        </p:nvGraphicFramePr>
        <p:xfrm>
          <a:off x="4823945" y="1790558"/>
          <a:ext cx="6759053" cy="3899019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81995">
                  <a:extLst>
                    <a:ext uri="{9D8B030D-6E8A-4147-A177-3AD203B41FA5}">
                      <a16:colId xmlns:a16="http://schemas.microsoft.com/office/drawing/2014/main" val="3948488796"/>
                    </a:ext>
                  </a:extLst>
                </a:gridCol>
                <a:gridCol w="1349163">
                  <a:extLst>
                    <a:ext uri="{9D8B030D-6E8A-4147-A177-3AD203B41FA5}">
                      <a16:colId xmlns:a16="http://schemas.microsoft.com/office/drawing/2014/main" val="4044047018"/>
                    </a:ext>
                  </a:extLst>
                </a:gridCol>
                <a:gridCol w="965579">
                  <a:extLst>
                    <a:ext uri="{9D8B030D-6E8A-4147-A177-3AD203B41FA5}">
                      <a16:colId xmlns:a16="http://schemas.microsoft.com/office/drawing/2014/main" val="1948335404"/>
                    </a:ext>
                  </a:extLst>
                </a:gridCol>
                <a:gridCol w="965579">
                  <a:extLst>
                    <a:ext uri="{9D8B030D-6E8A-4147-A177-3AD203B41FA5}">
                      <a16:colId xmlns:a16="http://schemas.microsoft.com/office/drawing/2014/main" val="317150341"/>
                    </a:ext>
                  </a:extLst>
                </a:gridCol>
                <a:gridCol w="965579">
                  <a:extLst>
                    <a:ext uri="{9D8B030D-6E8A-4147-A177-3AD203B41FA5}">
                      <a16:colId xmlns:a16="http://schemas.microsoft.com/office/drawing/2014/main" val="3796229758"/>
                    </a:ext>
                  </a:extLst>
                </a:gridCol>
                <a:gridCol w="965579">
                  <a:extLst>
                    <a:ext uri="{9D8B030D-6E8A-4147-A177-3AD203B41FA5}">
                      <a16:colId xmlns:a16="http://schemas.microsoft.com/office/drawing/2014/main" val="3347336013"/>
                    </a:ext>
                  </a:extLst>
                </a:gridCol>
                <a:gridCol w="965579">
                  <a:extLst>
                    <a:ext uri="{9D8B030D-6E8A-4147-A177-3AD203B41FA5}">
                      <a16:colId xmlns:a16="http://schemas.microsoft.com/office/drawing/2014/main" val="1414805778"/>
                    </a:ext>
                  </a:extLst>
                </a:gridCol>
              </a:tblGrid>
              <a:tr h="333634"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추진일정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2218671"/>
                  </a:ext>
                </a:extLst>
              </a:tr>
              <a:tr h="34168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일련번호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개발내용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2020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기간</a:t>
                      </a:r>
                      <a:endParaRPr lang="en-US" altLang="ko-KR" sz="1200" dirty="0">
                        <a:solidFill>
                          <a:schemeClr val="bg1"/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774657"/>
                  </a:ext>
                </a:extLst>
              </a:tr>
              <a:tr h="34168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6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  <a:alpha val="23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956353"/>
                  </a:ext>
                </a:extLst>
              </a:tr>
              <a:tr h="34168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80" dirty="0">
                          <a:solidFill>
                            <a:schemeClr val="bg1"/>
                          </a:solidFill>
                          <a:effectLst/>
                        </a:rPr>
                        <a:t>팀 구성 및 업무분담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2025945"/>
                  </a:ext>
                </a:extLst>
              </a:tr>
              <a:tr h="34168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80" dirty="0">
                          <a:solidFill>
                            <a:schemeClr val="bg1"/>
                          </a:solidFill>
                          <a:effectLst/>
                        </a:rPr>
                        <a:t>계획수립 및 자료조사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3704749"/>
                  </a:ext>
                </a:extLst>
              </a:tr>
              <a:tr h="34168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80" dirty="0">
                          <a:solidFill>
                            <a:schemeClr val="bg1"/>
                          </a:solidFill>
                          <a:effectLst/>
                        </a:rPr>
                        <a:t>개념설계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7856918"/>
                  </a:ext>
                </a:extLst>
              </a:tr>
              <a:tr h="34168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부품</a:t>
                      </a:r>
                      <a:r>
                        <a:rPr lang="en-US" altLang="ko-KR" sz="1000" kern="0" spc="0" dirty="0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문헌구입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1664843"/>
                  </a:ext>
                </a:extLst>
              </a:tr>
              <a:tr h="34168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제작 및 성능시험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3758470"/>
                  </a:ext>
                </a:extLst>
              </a:tr>
              <a:tr h="34168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80" dirty="0">
                          <a:solidFill>
                            <a:schemeClr val="bg1"/>
                          </a:solidFill>
                          <a:effectLst/>
                        </a:rPr>
                        <a:t>보완 및 수정</a:t>
                      </a:r>
                      <a:endParaRPr lang="ko-KR" altLang="en-US" sz="10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0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7203033"/>
                  </a:ext>
                </a:extLst>
              </a:tr>
              <a:tr h="34168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제품완성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9213855"/>
                  </a:ext>
                </a:extLst>
              </a:tr>
              <a:tr h="4516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chemeClr val="bg1"/>
                          </a:solidFill>
                          <a:effectLst/>
                        </a:rPr>
                        <a:t>자료정리 및 결과보고서 작성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  <a:alpha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4357829"/>
                  </a:ext>
                </a:extLst>
              </a:tr>
            </a:tbl>
          </a:graphicData>
        </a:graphic>
      </p:graphicFrame>
      <p:sp>
        <p:nvSpPr>
          <p:cNvPr id="19" name="제목 1">
            <a:extLst>
              <a:ext uri="{FF2B5EF4-FFF2-40B4-BE49-F238E27FC236}">
                <a16:creationId xmlns:a16="http://schemas.microsoft.com/office/drawing/2014/main" id="{6AD2BFB6-2749-441C-B463-B1830DAE021E}"/>
              </a:ext>
            </a:extLst>
          </p:cNvPr>
          <p:cNvSpPr txBox="1">
            <a:spLocks/>
          </p:cNvSpPr>
          <p:nvPr/>
        </p:nvSpPr>
        <p:spPr>
          <a:xfrm>
            <a:off x="6395" y="1293493"/>
            <a:ext cx="4080607" cy="2200823"/>
          </a:xfrm>
          <a:prstGeom prst="rect">
            <a:avLst/>
          </a:prstGeom>
          <a:effectLst>
            <a:glow>
              <a:schemeClr val="accent1">
                <a:alpha val="96000"/>
              </a:schemeClr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latinLnBrk="0"/>
            <a:r>
              <a:rPr lang="en-US" altLang="ko-KR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1. </a:t>
            </a:r>
            <a:r>
              <a:rPr lang="ko-KR" altLang="en-US" sz="3800">
                <a:solidFill>
                  <a:srgbClr val="FFFFFF"/>
                </a:solidFill>
                <a:effectLst>
                  <a:glow rad="88900">
                    <a:schemeClr val="accent2">
                      <a:lumMod val="60000"/>
                      <a:lumOff val="40000"/>
                      <a:alpha val="40000"/>
                    </a:schemeClr>
                  </a:glow>
                </a:effectLst>
              </a:rPr>
              <a:t>과제 개발 계획</a:t>
            </a:r>
            <a:endParaRPr lang="ko-KR" altLang="en-US" sz="3800" dirty="0">
              <a:solidFill>
                <a:srgbClr val="FFFFFF"/>
              </a:solidFill>
              <a:effectLst>
                <a:glow rad="88900">
                  <a:schemeClr val="accent2">
                    <a:lumMod val="60000"/>
                    <a:lumOff val="40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53041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</TotalTime>
  <Words>1328</Words>
  <Application>Microsoft Office PowerPoint</Application>
  <PresentationFormat>와이드스크린</PresentationFormat>
  <Paragraphs>271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0" baseType="lpstr">
      <vt:lpstr>HY견명조</vt:lpstr>
      <vt:lpstr>굴림</vt:lpstr>
      <vt:lpstr>맑은 고딕</vt:lpstr>
      <vt:lpstr>맑은 고딕(본문)</vt:lpstr>
      <vt:lpstr>Arial</vt:lpstr>
      <vt:lpstr>Arial Rounded MT Bold</vt:lpstr>
      <vt:lpstr>Calibri</vt:lpstr>
      <vt:lpstr>Office 테마</vt:lpstr>
      <vt:lpstr>개발 과제 계획 및  요구사항 분석 발표 </vt:lpstr>
      <vt:lpstr>목  차</vt:lpstr>
      <vt:lpstr>1. 과제 개발 계획</vt:lpstr>
      <vt:lpstr>PowerPoint 프레젠테이션</vt:lpstr>
      <vt:lpstr>PowerPoint 프레젠테이션</vt:lpstr>
      <vt:lpstr>PowerPoint 프레젠테이션</vt:lpstr>
      <vt:lpstr>PowerPoint 프레젠테이션</vt:lpstr>
      <vt:lpstr>1. 과제 개발 계획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개발 과제 계획과  요구사항 분석</dc:title>
  <dc:creator>이 진우</dc:creator>
  <cp:lastModifiedBy>이 진우</cp:lastModifiedBy>
  <cp:revision>55</cp:revision>
  <dcterms:created xsi:type="dcterms:W3CDTF">2020-04-25T11:49:05Z</dcterms:created>
  <dcterms:modified xsi:type="dcterms:W3CDTF">2020-04-30T13:05:39Z</dcterms:modified>
</cp:coreProperties>
</file>